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8" r:id="rId2"/>
    <p:sldId id="257" r:id="rId3"/>
    <p:sldId id="264" r:id="rId4"/>
    <p:sldId id="265" r:id="rId5"/>
    <p:sldId id="260" r:id="rId6"/>
    <p:sldId id="259" r:id="rId7"/>
    <p:sldId id="261" r:id="rId8"/>
    <p:sldId id="262" r:id="rId9"/>
    <p:sldId id="263" r:id="rId10"/>
    <p:sldId id="267" r:id="rId11"/>
    <p:sldId id="268" r:id="rId12"/>
    <p:sldId id="269" r:id="rId13"/>
    <p:sldId id="270" r:id="rId14"/>
    <p:sldId id="273" r:id="rId15"/>
    <p:sldId id="271" r:id="rId16"/>
    <p:sldId id="272" r:id="rId17"/>
    <p:sldId id="274" r:id="rId18"/>
    <p:sldId id="275" r:id="rId19"/>
    <p:sldId id="276" r:id="rId20"/>
    <p:sldId id="277" r:id="rId21"/>
    <p:sldId id="278" r:id="rId22"/>
    <p:sldId id="279" r:id="rId23"/>
    <p:sldId id="280" r:id="rId24"/>
    <p:sldId id="281" r:id="rId25"/>
    <p:sldId id="283" r:id="rId26"/>
    <p:sldId id="282" r:id="rId27"/>
    <p:sldId id="284" r:id="rId28"/>
    <p:sldId id="285" r:id="rId29"/>
    <p:sldId id="286"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2D1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p:cViewPr varScale="1">
        <p:scale>
          <a:sx n="107" d="100"/>
          <a:sy n="107" d="100"/>
        </p:scale>
        <p:origin x="90" y="42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sz="3600" b="1">
                <a:solidFill>
                  <a:schemeClr val="tx1"/>
                </a:solidFill>
                <a:effectLst>
                  <a:outerShdw blurRad="38100" dist="38100" dir="2700000" algn="tl">
                    <a:srgbClr val="000000">
                      <a:alpha val="43137"/>
                    </a:srgb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52600" y="0"/>
            <a:ext cx="7391400" cy="609600"/>
          </a:xfrm>
        </p:spPr>
        <p:txBody>
          <a:bodyPr/>
          <a:lstStyle>
            <a:lvl1pPr>
              <a:defRPr>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5"/>
          <p:cNvSpPr>
            <a:spLocks noGrp="1"/>
          </p:cNvSpPr>
          <p:nvPr>
            <p:ph type="sldNum" sz="quarter" idx="4"/>
          </p:nvPr>
        </p:nvSpPr>
        <p:spPr>
          <a:xfrm>
            <a:off x="8458200" y="6492875"/>
            <a:ext cx="685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F58AE1-84A0-4902-87F9-2A0E102BBAEB}" type="slidenum">
              <a:rPr lang="en-US" smtClean="0"/>
              <a:pPr/>
              <a:t>‹#›</a:t>
            </a:fld>
            <a:endParaRPr lang="en-US"/>
          </a:p>
        </p:txBody>
      </p:sp>
      <p:sp>
        <p:nvSpPr>
          <p:cNvPr id="5" name="Footer Placeholder 4"/>
          <p:cNvSpPr>
            <a:spLocks noGrp="1"/>
          </p:cNvSpPr>
          <p:nvPr>
            <p:ph type="ftr" sz="quarter" idx="11"/>
          </p:nvPr>
        </p:nvSpPr>
        <p:spPr>
          <a:xfrm>
            <a:off x="1752600" y="6400800"/>
            <a:ext cx="6705600" cy="533399"/>
          </a:xfrm>
          <a:prstGeom prst="rect">
            <a:avLst/>
          </a:prstGeom>
        </p:spPr>
        <p:txBody>
          <a:bodyPr/>
          <a:lstStyle>
            <a:lvl1pPr>
              <a:defRPr sz="1200">
                <a:solidFill>
                  <a:srgbClr val="C2D1F0"/>
                </a:solidFill>
              </a:defRPr>
            </a:lvl1pPr>
          </a:lstStyle>
          <a:p>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9" name="Straight Connector 8"/>
          <p:cNvCxnSpPr/>
          <p:nvPr userDrawn="1"/>
        </p:nvCxnSpPr>
        <p:spPr>
          <a:xfrm>
            <a:off x="0" y="609600"/>
            <a:ext cx="9144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0" y="6645030"/>
            <a:ext cx="9144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752600" y="1"/>
            <a:ext cx="7391400" cy="609600"/>
          </a:xfrm>
        </p:spPr>
        <p:txBody>
          <a:bodyPr/>
          <a:lstStyle>
            <a:lvl1pPr>
              <a:defRPr sz="2800"/>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7" name="Straight Connector 16"/>
          <p:cNvCxnSpPr/>
          <p:nvPr/>
        </p:nvCxnSpPr>
        <p:spPr>
          <a:xfrm>
            <a:off x="0" y="609601"/>
            <a:ext cx="9144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C:\Users\kippvs\Downloads\blue-diamond\bluediamond\images\header_bg3.jpg"/>
          <p:cNvPicPr>
            <a:picLocks noChangeAspect="1" noChangeArrowheads="1"/>
          </p:cNvPicPr>
          <p:nvPr/>
        </p:nvPicPr>
        <p:blipFill>
          <a:blip r:embed="rId5" cstate="print"/>
          <a:srcRect/>
          <a:stretch>
            <a:fillRect/>
          </a:stretch>
        </p:blipFill>
        <p:spPr bwMode="auto">
          <a:xfrm rot="10800000">
            <a:off x="0" y="0"/>
            <a:ext cx="9144000" cy="609600"/>
          </a:xfrm>
          <a:prstGeom prst="rect">
            <a:avLst/>
          </a:prstGeom>
          <a:noFill/>
        </p:spPr>
      </p:pic>
      <p:pic>
        <p:nvPicPr>
          <p:cNvPr id="11" name="Picture 2" descr="C:\Users\kippvs\Downloads\blue-diamond\bluediamond\images\header_bg3.jpg"/>
          <p:cNvPicPr>
            <a:picLocks noChangeAspect="1" noChangeArrowheads="1"/>
          </p:cNvPicPr>
          <p:nvPr userDrawn="1"/>
        </p:nvPicPr>
        <p:blipFill>
          <a:blip r:embed="rId5" cstate="print"/>
          <a:srcRect/>
          <a:stretch>
            <a:fillRect/>
          </a:stretch>
        </p:blipFill>
        <p:spPr bwMode="auto">
          <a:xfrm rot="10800000">
            <a:off x="0" y="6640880"/>
            <a:ext cx="9144000" cy="217119"/>
          </a:xfrm>
          <a:prstGeom prst="rect">
            <a:avLst/>
          </a:prstGeom>
          <a:noFill/>
        </p:spPr>
      </p:pic>
      <p:cxnSp>
        <p:nvCxnSpPr>
          <p:cNvPr id="18" name="Straight Connector 17"/>
          <p:cNvCxnSpPr/>
          <p:nvPr/>
        </p:nvCxnSpPr>
        <p:spPr>
          <a:xfrm>
            <a:off x="0" y="6640880"/>
            <a:ext cx="9144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752600" y="0"/>
            <a:ext cx="7391400" cy="609601"/>
          </a:xfrm>
          <a:prstGeom prst="rect">
            <a:avLst/>
          </a:prstGeom>
        </p:spPr>
        <p:txBody>
          <a:bodyPr vert="horz" lIns="91440" tIns="45720" rIns="91440" bIns="45720" rtlCol="0" anchor="ctr">
            <a:noAutofit/>
          </a:bodyPr>
          <a:lstStyle/>
          <a:p>
            <a:r>
              <a:rPr lang="en-US" smtClean="0"/>
              <a:t>Click to edit Master title style</a:t>
            </a:r>
            <a:endParaRPr lang="en-US" dirty="0"/>
          </a:p>
        </p:txBody>
      </p:sp>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6647688"/>
            <a:ext cx="1182855" cy="210312"/>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6" r:id="rId3"/>
  </p:sldLayoutIdLst>
  <p:timing>
    <p:tnLst>
      <p:par>
        <p:cTn id="1" dur="indefinite" restart="never" nodeType="tmRoot"/>
      </p:par>
    </p:tnLst>
  </p:timing>
  <p:txStyles>
    <p:titleStyle>
      <a:lvl1pPr algn="r" defTabSz="914400" rtl="0" eaLnBrk="1" latinLnBrk="0" hangingPunct="1">
        <a:spcBef>
          <a:spcPct val="0"/>
        </a:spcBef>
        <a:buNone/>
        <a:defRPr sz="2800" kern="1200" cap="small" baseline="0">
          <a:solidFill>
            <a:schemeClr val="bg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22.jpeg"/><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3.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jpeg"/><Relationship Id="rId7" Type="http://schemas.openxmlformats.org/officeDocument/2006/relationships/image" Target="../media/image46.png"/><Relationship Id="rId2" Type="http://schemas.openxmlformats.org/officeDocument/2006/relationships/image" Target="../media/image41.jpeg"/><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jpe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jpe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55.jp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3.xml"/><Relationship Id="rId6" Type="http://schemas.openxmlformats.org/officeDocument/2006/relationships/image" Target="../media/image61.jpeg"/><Relationship Id="rId5" Type="http://schemas.openxmlformats.org/officeDocument/2006/relationships/image" Target="../media/image60.png"/><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2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3.xml"/><Relationship Id="rId4" Type="http://schemas.openxmlformats.org/officeDocument/2006/relationships/image" Target="../media/image69.jpeg"/></Relationships>
</file>

<file path=ppt/slides/_rels/slide2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gi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3.xml"/><Relationship Id="rId4" Type="http://schemas.openxmlformats.org/officeDocument/2006/relationships/image" Target="../media/image74.jpeg"/></Relationships>
</file>

<file path=ppt/slides/_rels/slide27.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png"/><Relationship Id="rId1" Type="http://schemas.openxmlformats.org/officeDocument/2006/relationships/slideLayout" Target="../slideLayouts/slideLayout3.xml"/><Relationship Id="rId4" Type="http://schemas.openxmlformats.org/officeDocument/2006/relationships/image" Target="../media/image79.jpeg"/></Relationships>
</file>

<file path=ppt/slides/_rels/slide2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81200"/>
            <a:ext cx="7772400" cy="1470025"/>
          </a:xfrm>
        </p:spPr>
        <p:txBody>
          <a:bodyPr/>
          <a:lstStyle/>
          <a:p>
            <a:pPr algn="ctr"/>
            <a:r>
              <a:rPr lang="en-US" dirty="0" smtClean="0">
                <a:solidFill>
                  <a:schemeClr val="tx1"/>
                </a:solidFill>
              </a:rPr>
              <a:t>Ray Optics</a:t>
            </a:r>
            <a:endParaRPr lang="en-US" dirty="0">
              <a:solidFill>
                <a:schemeClr val="tx1"/>
              </a:solidFill>
            </a:endParaRPr>
          </a:p>
        </p:txBody>
      </p:sp>
      <p:sp>
        <p:nvSpPr>
          <p:cNvPr id="3" name="Subtitle 2"/>
          <p:cNvSpPr>
            <a:spLocks noGrp="1"/>
          </p:cNvSpPr>
          <p:nvPr>
            <p:ph type="subTitle" idx="1"/>
          </p:nvPr>
        </p:nvSpPr>
        <p:spPr>
          <a:xfrm>
            <a:off x="1371600" y="3581400"/>
            <a:ext cx="6400800" cy="1752600"/>
          </a:xfrm>
        </p:spPr>
        <p:txBody>
          <a:bodyPr/>
          <a:lstStyle/>
          <a:p>
            <a:r>
              <a:rPr lang="en-US" dirty="0" smtClean="0"/>
              <a:t>P47 – Optics: Unit </a:t>
            </a:r>
            <a:r>
              <a:rPr lang="en-US" dirty="0" smtClean="0"/>
              <a:t>3</a:t>
            </a:r>
            <a:endParaRPr lang="en-US" dirty="0"/>
          </a:p>
        </p:txBody>
      </p:sp>
    </p:spTree>
    <p:extLst>
      <p:ext uri="{BB962C8B-B14F-4D97-AF65-F5344CB8AC3E}">
        <p14:creationId xmlns:p14="http://schemas.microsoft.com/office/powerpoint/2010/main" val="20917111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Unit 3</a:t>
            </a:r>
            <a:endParaRPr lang="en-US" dirty="0"/>
          </a:p>
        </p:txBody>
      </p:sp>
      <p:sp>
        <p:nvSpPr>
          <p:cNvPr id="3" name="TextBox 2"/>
          <p:cNvSpPr txBox="1"/>
          <p:nvPr/>
        </p:nvSpPr>
        <p:spPr>
          <a:xfrm>
            <a:off x="110048" y="685800"/>
            <a:ext cx="3051605" cy="523220"/>
          </a:xfrm>
          <a:prstGeom prst="rect">
            <a:avLst/>
          </a:prstGeom>
          <a:noFill/>
        </p:spPr>
        <p:txBody>
          <a:bodyPr wrap="none" rtlCol="0">
            <a:spAutoFit/>
          </a:bodyPr>
          <a:lstStyle/>
          <a:p>
            <a:r>
              <a:rPr lang="en-US" sz="2800" dirty="0" smtClean="0"/>
              <a:t>Lens Characteristics</a:t>
            </a:r>
            <a:endParaRPr lang="en-US" sz="2800" dirty="0"/>
          </a:p>
        </p:txBody>
      </p:sp>
      <p:sp>
        <p:nvSpPr>
          <p:cNvPr id="5" name="TextBox 4"/>
          <p:cNvSpPr txBox="1"/>
          <p:nvPr/>
        </p:nvSpPr>
        <p:spPr>
          <a:xfrm>
            <a:off x="885825" y="2209800"/>
            <a:ext cx="3154774" cy="2308324"/>
          </a:xfrm>
          <a:prstGeom prst="rect">
            <a:avLst/>
          </a:prstGeom>
          <a:noFill/>
        </p:spPr>
        <p:txBody>
          <a:bodyPr wrap="none" rtlCol="0">
            <a:spAutoFit/>
          </a:bodyPr>
          <a:lstStyle/>
          <a:p>
            <a:pPr marL="342900" indent="-342900">
              <a:lnSpc>
                <a:spcPct val="150000"/>
              </a:lnSpc>
              <a:buAutoNum type="arabicParenR"/>
            </a:pPr>
            <a:r>
              <a:rPr lang="en-US" sz="2400" dirty="0" smtClean="0"/>
              <a:t>Focal </a:t>
            </a:r>
            <a:r>
              <a:rPr lang="en-US" sz="2400" dirty="0" smtClean="0"/>
              <a:t>Length</a:t>
            </a:r>
          </a:p>
          <a:p>
            <a:pPr marL="342900" indent="-342900">
              <a:lnSpc>
                <a:spcPct val="150000"/>
              </a:lnSpc>
              <a:buAutoNum type="arabicParenR"/>
            </a:pPr>
            <a:r>
              <a:rPr lang="en-US" sz="2400" dirty="0" smtClean="0"/>
              <a:t>Shape (Aberration)</a:t>
            </a:r>
          </a:p>
          <a:p>
            <a:pPr marL="342900" indent="-342900">
              <a:lnSpc>
                <a:spcPct val="150000"/>
              </a:lnSpc>
              <a:buAutoNum type="arabicParenR"/>
            </a:pPr>
            <a:r>
              <a:rPr lang="en-US" sz="2400" dirty="0" smtClean="0"/>
              <a:t>Diameter (Aperture)</a:t>
            </a:r>
          </a:p>
          <a:p>
            <a:pPr marL="342900" indent="-342900">
              <a:lnSpc>
                <a:spcPct val="150000"/>
              </a:lnSpc>
              <a:buAutoNum type="arabicParenR"/>
            </a:pPr>
            <a:r>
              <a:rPr lang="en-US" sz="2400" dirty="0" smtClean="0"/>
              <a:t>Material (Dispersion)</a:t>
            </a:r>
            <a:endParaRPr lang="en-US" sz="2400" dirty="0"/>
          </a:p>
        </p:txBody>
      </p:sp>
      <p:pic>
        <p:nvPicPr>
          <p:cNvPr id="6" name="Picture 6" descr="http://micro.magnet.fsu.edu/optics/lightandcolor/images/lensesfigure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7350" y="1790700"/>
            <a:ext cx="2228850" cy="3876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1021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Unit 3</a:t>
            </a:r>
            <a:endParaRPr lang="en-US" dirty="0"/>
          </a:p>
        </p:txBody>
      </p:sp>
      <p:sp>
        <p:nvSpPr>
          <p:cNvPr id="3" name="TextBox 2"/>
          <p:cNvSpPr txBox="1"/>
          <p:nvPr/>
        </p:nvSpPr>
        <p:spPr>
          <a:xfrm>
            <a:off x="110048" y="685800"/>
            <a:ext cx="6208687" cy="523220"/>
          </a:xfrm>
          <a:prstGeom prst="rect">
            <a:avLst/>
          </a:prstGeom>
          <a:noFill/>
        </p:spPr>
        <p:txBody>
          <a:bodyPr wrap="none" rtlCol="0">
            <a:spAutoFit/>
          </a:bodyPr>
          <a:lstStyle/>
          <a:p>
            <a:r>
              <a:rPr lang="en-US" sz="2800" dirty="0" smtClean="0"/>
              <a:t>Lens Characteristics: Spherical Aberration</a:t>
            </a:r>
            <a:endParaRPr lang="en-US" sz="2800" dirty="0"/>
          </a:p>
        </p:txBody>
      </p:sp>
      <p:pic>
        <p:nvPicPr>
          <p:cNvPr id="5" name="Picture 2" descr="https://upload.wikimedia.org/wikipedia/commons/thumb/4/43/Pfeilh%C3%B6he.svg/397px-Pfeilh%C3%B6he.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92627" y="869885"/>
            <a:ext cx="1290133" cy="22098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ww.researchgate.net/profile/Jaume_Segura_Garcia/publication/303909853/figure/fig3/AS:375066371084292@1466434199823/Fig-3-Spherical-aberration-correction-of-a-normal-lens-left-and-an-aspherical-lens.pp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447800"/>
            <a:ext cx="5410200" cy="308063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upload.wikimedia.org/wikipedia/commons/1/10/Spherical-aberration-slice.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3936" b="32827"/>
          <a:stretch/>
        </p:blipFill>
        <p:spPr bwMode="auto">
          <a:xfrm flipH="1">
            <a:off x="3091310" y="4817530"/>
            <a:ext cx="2982220" cy="149259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s://upload.wikimedia.org/wikipedia/commons/1/10/Spherical-aberration-slice.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67140"/>
          <a:stretch/>
        </p:blipFill>
        <p:spPr bwMode="auto">
          <a:xfrm flipH="1">
            <a:off x="76200" y="4817530"/>
            <a:ext cx="2982220" cy="147566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upload.wikimedia.org/wikipedia/commons/f/f4/Spherical-aberration-disk.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39407"/>
          <a:stretch/>
        </p:blipFill>
        <p:spPr bwMode="auto">
          <a:xfrm>
            <a:off x="6173106" y="3414110"/>
            <a:ext cx="2929177" cy="2896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0181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Unit 3</a:t>
            </a:r>
            <a:endParaRPr lang="en-US" dirty="0"/>
          </a:p>
        </p:txBody>
      </p:sp>
      <p:sp>
        <p:nvSpPr>
          <p:cNvPr id="3" name="TextBox 2"/>
          <p:cNvSpPr txBox="1"/>
          <p:nvPr/>
        </p:nvSpPr>
        <p:spPr>
          <a:xfrm>
            <a:off x="110048" y="685800"/>
            <a:ext cx="6375656" cy="523220"/>
          </a:xfrm>
          <a:prstGeom prst="rect">
            <a:avLst/>
          </a:prstGeom>
          <a:noFill/>
        </p:spPr>
        <p:txBody>
          <a:bodyPr wrap="none" rtlCol="0">
            <a:spAutoFit/>
          </a:bodyPr>
          <a:lstStyle/>
          <a:p>
            <a:r>
              <a:rPr lang="en-US" sz="2800" dirty="0"/>
              <a:t>Lens Characteristics: </a:t>
            </a:r>
            <a:r>
              <a:rPr lang="en-US" sz="2800" dirty="0" smtClean="0"/>
              <a:t>Chromatic Aberration</a:t>
            </a:r>
            <a:endParaRPr lang="en-US" sz="2800" dirty="0"/>
          </a:p>
        </p:txBody>
      </p:sp>
      <p:pic>
        <p:nvPicPr>
          <p:cNvPr id="5122" name="Picture 2" descr="http://images.slideplayer.com.br/24/7312988/slides/slide_1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51775" y="2879369"/>
            <a:ext cx="3040770" cy="22805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descr="http://www.tlc-systems.com/pp011185crp.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1412" y="3962400"/>
            <a:ext cx="2533651" cy="2462213"/>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https://upload.wikimedia.org/wikipedia/commons/thumb/a/aa/Chromatic_aberration_lens_diagram.svg/2000px-Chromatic_aberration_lens_diagram.svg.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262" r="11942"/>
          <a:stretch/>
        </p:blipFill>
        <p:spPr bwMode="auto">
          <a:xfrm>
            <a:off x="120345" y="2879369"/>
            <a:ext cx="2982563" cy="228057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1167626" y="1565777"/>
            <a:ext cx="3738880" cy="914400"/>
          </a:xfrm>
          <a:prstGeom prst="rect">
            <a:avLst/>
          </a:prstGeom>
        </p:spPr>
      </p:pic>
      <p:pic>
        <p:nvPicPr>
          <p:cNvPr id="12" name="Picture 4" descr="http://upload.wikimedia.org/wikipedia/commons/2/20/Dispersion-curv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4083" y="1209020"/>
            <a:ext cx="3055272" cy="2558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41475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Unit 3</a:t>
            </a:r>
            <a:endParaRPr lang="en-US" dirty="0"/>
          </a:p>
        </p:txBody>
      </p:sp>
      <p:sp>
        <p:nvSpPr>
          <p:cNvPr id="3" name="TextBox 2"/>
          <p:cNvSpPr txBox="1"/>
          <p:nvPr/>
        </p:nvSpPr>
        <p:spPr>
          <a:xfrm>
            <a:off x="110048" y="685800"/>
            <a:ext cx="5868594" cy="523220"/>
          </a:xfrm>
          <a:prstGeom prst="rect">
            <a:avLst/>
          </a:prstGeom>
          <a:noFill/>
        </p:spPr>
        <p:txBody>
          <a:bodyPr wrap="none" rtlCol="0">
            <a:spAutoFit/>
          </a:bodyPr>
          <a:lstStyle/>
          <a:p>
            <a:r>
              <a:rPr lang="en-US" sz="2800" dirty="0"/>
              <a:t>Lens Characteristics: </a:t>
            </a:r>
            <a:r>
              <a:rPr lang="en-US" sz="2800" dirty="0" smtClean="0"/>
              <a:t>Other Aberrations</a:t>
            </a:r>
            <a:endParaRPr lang="en-US" sz="2800" dirty="0"/>
          </a:p>
        </p:txBody>
      </p:sp>
      <p:pic>
        <p:nvPicPr>
          <p:cNvPr id="6146" name="Picture 2" descr="https://upload.wikimedia.org/wikipedia/commons/thumb/b/b3/Astigmatism.svg/2000px-Astigmatism.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1694765"/>
            <a:ext cx="3657600" cy="188549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28600" y="1371600"/>
            <a:ext cx="3048000" cy="646331"/>
          </a:xfrm>
          <a:prstGeom prst="rect">
            <a:avLst/>
          </a:prstGeom>
          <a:noFill/>
        </p:spPr>
        <p:txBody>
          <a:bodyPr wrap="square" rtlCol="0">
            <a:spAutoFit/>
          </a:bodyPr>
          <a:lstStyle/>
          <a:p>
            <a:r>
              <a:rPr lang="en-US" u="sng" dirty="0" smtClean="0"/>
              <a:t>astigmatism</a:t>
            </a:r>
            <a:r>
              <a:rPr lang="en-US" dirty="0" smtClean="0"/>
              <a:t> – lens has angular dependence to focal length</a:t>
            </a:r>
            <a:endParaRPr lang="en-US" dirty="0"/>
          </a:p>
        </p:txBody>
      </p:sp>
      <p:pic>
        <p:nvPicPr>
          <p:cNvPr id="6148" name="Picture 4" descr="https://upload.wikimedia.org/wikipedia/commons/4/42/Astigmatism_text_blu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65789" y="1534350"/>
            <a:ext cx="274320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s://upload.wikimedia.org/wikipedia/commons/9/91/Astigmatism_%28Eye%29.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2821"/>
          <a:stretch/>
        </p:blipFill>
        <p:spPr bwMode="auto">
          <a:xfrm>
            <a:off x="4038600" y="1143000"/>
            <a:ext cx="2209800" cy="28897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28600" y="3884888"/>
            <a:ext cx="3048000" cy="646331"/>
          </a:xfrm>
          <a:prstGeom prst="rect">
            <a:avLst/>
          </a:prstGeom>
          <a:noFill/>
        </p:spPr>
        <p:txBody>
          <a:bodyPr wrap="square" rtlCol="0">
            <a:spAutoFit/>
          </a:bodyPr>
          <a:lstStyle/>
          <a:p>
            <a:r>
              <a:rPr lang="en-US" u="sng" dirty="0" smtClean="0"/>
              <a:t>coma</a:t>
            </a:r>
            <a:r>
              <a:rPr lang="en-US" dirty="0" smtClean="0"/>
              <a:t> – lens has radial dependence to magnification</a:t>
            </a:r>
            <a:endParaRPr lang="en-US" dirty="0"/>
          </a:p>
        </p:txBody>
      </p:sp>
      <p:pic>
        <p:nvPicPr>
          <p:cNvPr id="6152" name="Picture 8" descr="https://upload.wikimedia.org/wikipedia/commons/thumb/3/31/Lens-coma.svg/415px-Lens-coma.svg.png"/>
          <p:cNvPicPr>
            <a:picLocks noChangeAspect="1" noChangeArrowheads="1"/>
          </p:cNvPicPr>
          <p:nvPr/>
        </p:nvPicPr>
        <p:blipFill rotWithShape="1">
          <a:blip r:embed="rId5">
            <a:extLst>
              <a:ext uri="{28A0092B-C50C-407E-A947-70E740481C1C}">
                <a14:useLocalDpi xmlns:a14="http://schemas.microsoft.com/office/drawing/2010/main" val="0"/>
              </a:ext>
            </a:extLst>
          </a:blip>
          <a:srcRect l="3448" t="7917" r="4490" b="2626"/>
          <a:stretch/>
        </p:blipFill>
        <p:spPr bwMode="auto">
          <a:xfrm>
            <a:off x="441685" y="4532531"/>
            <a:ext cx="3413515" cy="1998155"/>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https://4.bp.blogspot.com/-tp0wwk4kGpY/V5JYgVKGreI/AAAAAAAAMhQ/3Uhe6aAKWEUBU2Cn-ejXtpvK__FVWVtXgCLcB/s1600/Samyang-canon-edge-compar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48200" y="4225233"/>
            <a:ext cx="3970639" cy="230545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rot="16200000">
            <a:off x="8152372" y="5924156"/>
            <a:ext cx="1096775" cy="246221"/>
          </a:xfrm>
          <a:prstGeom prst="rect">
            <a:avLst/>
          </a:prstGeom>
          <a:noFill/>
        </p:spPr>
        <p:txBody>
          <a:bodyPr wrap="none" rtlCol="0">
            <a:spAutoFit/>
          </a:bodyPr>
          <a:lstStyle/>
          <a:p>
            <a:r>
              <a:rPr lang="en-US" sz="1000" dirty="0" smtClean="0"/>
              <a:t>credit: Royce Bair</a:t>
            </a:r>
            <a:endParaRPr lang="en-US" sz="1000" dirty="0"/>
          </a:p>
        </p:txBody>
      </p:sp>
    </p:spTree>
    <p:extLst>
      <p:ext uri="{BB962C8B-B14F-4D97-AF65-F5344CB8AC3E}">
        <p14:creationId xmlns:p14="http://schemas.microsoft.com/office/powerpoint/2010/main" val="8473211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Unit 3</a:t>
            </a:r>
            <a:endParaRPr lang="en-US" dirty="0"/>
          </a:p>
        </p:txBody>
      </p:sp>
      <p:sp>
        <p:nvSpPr>
          <p:cNvPr id="3" name="TextBox 2"/>
          <p:cNvSpPr txBox="1"/>
          <p:nvPr/>
        </p:nvSpPr>
        <p:spPr>
          <a:xfrm>
            <a:off x="110048" y="685800"/>
            <a:ext cx="1829412" cy="523220"/>
          </a:xfrm>
          <a:prstGeom prst="rect">
            <a:avLst/>
          </a:prstGeom>
          <a:noFill/>
        </p:spPr>
        <p:txBody>
          <a:bodyPr wrap="none" rtlCol="0">
            <a:spAutoFit/>
          </a:bodyPr>
          <a:lstStyle/>
          <a:p>
            <a:r>
              <a:rPr lang="en-US" sz="2800" dirty="0"/>
              <a:t>Human Eye</a:t>
            </a:r>
            <a:endParaRPr lang="en-US" sz="2800" dirty="0"/>
          </a:p>
        </p:txBody>
      </p:sp>
      <p:pic>
        <p:nvPicPr>
          <p:cNvPr id="9218" name="Picture 2" descr="http://cdna.allaboutvision.com/i/resources-2017/eye-anatomy-700x63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600" y="1600200"/>
            <a:ext cx="4579800" cy="4154534"/>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s://askabiologist.asu.edu/sites/default/files/resources/articles/seecolor/Light-though-eye-big.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036"/>
          <a:stretch/>
        </p:blipFill>
        <p:spPr bwMode="auto">
          <a:xfrm>
            <a:off x="4796013" y="2971800"/>
            <a:ext cx="4347987" cy="3025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8552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Unit 3</a:t>
            </a:r>
            <a:endParaRPr lang="en-US" dirty="0"/>
          </a:p>
        </p:txBody>
      </p:sp>
      <p:sp>
        <p:nvSpPr>
          <p:cNvPr id="3" name="TextBox 2"/>
          <p:cNvSpPr txBox="1"/>
          <p:nvPr/>
        </p:nvSpPr>
        <p:spPr>
          <a:xfrm>
            <a:off x="110048" y="685800"/>
            <a:ext cx="4654031" cy="523220"/>
          </a:xfrm>
          <a:prstGeom prst="rect">
            <a:avLst/>
          </a:prstGeom>
          <a:noFill/>
        </p:spPr>
        <p:txBody>
          <a:bodyPr wrap="none" rtlCol="0">
            <a:spAutoFit/>
          </a:bodyPr>
          <a:lstStyle/>
          <a:p>
            <a:r>
              <a:rPr lang="en-US" sz="2800" dirty="0" smtClean="0"/>
              <a:t>Human Eye – Accommodation</a:t>
            </a:r>
            <a:endParaRPr lang="en-US" sz="2800" dirty="0"/>
          </a:p>
        </p:txBody>
      </p:sp>
      <p:pic>
        <p:nvPicPr>
          <p:cNvPr id="7170" name="Picture 2" descr="https://www.sciencelearn.org.nz/system/images/images/000/000/053/original/Eye-focus-final-3000X2000.jpg?1457566795"/>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031" t="11258" r="8802" b="5408"/>
          <a:stretch/>
        </p:blipFill>
        <p:spPr bwMode="auto">
          <a:xfrm>
            <a:off x="79156" y="1590020"/>
            <a:ext cx="4188044" cy="293897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www.exetereye.co.uk/wp-content/uploads/Exeter-Eye-conditions-Presbyopia-900x36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1643" y="1254327"/>
            <a:ext cx="3089912" cy="126343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79356" y="1209020"/>
            <a:ext cx="1361270" cy="369332"/>
          </a:xfrm>
          <a:prstGeom prst="rect">
            <a:avLst/>
          </a:prstGeom>
          <a:noFill/>
        </p:spPr>
        <p:txBody>
          <a:bodyPr wrap="none" rtlCol="0">
            <a:spAutoFit/>
          </a:bodyPr>
          <a:lstStyle/>
          <a:p>
            <a:r>
              <a:rPr lang="en-US" u="sng" dirty="0" smtClean="0"/>
              <a:t>Normal Lens</a:t>
            </a:r>
            <a:endParaRPr lang="en-US" u="sng" dirty="0"/>
          </a:p>
        </p:txBody>
      </p:sp>
      <p:sp>
        <p:nvSpPr>
          <p:cNvPr id="8" name="TextBox 7"/>
          <p:cNvSpPr txBox="1"/>
          <p:nvPr/>
        </p:nvSpPr>
        <p:spPr>
          <a:xfrm>
            <a:off x="5638800" y="762744"/>
            <a:ext cx="2415598" cy="369332"/>
          </a:xfrm>
          <a:prstGeom prst="rect">
            <a:avLst/>
          </a:prstGeom>
          <a:noFill/>
        </p:spPr>
        <p:txBody>
          <a:bodyPr wrap="none" rtlCol="0">
            <a:spAutoFit/>
          </a:bodyPr>
          <a:lstStyle/>
          <a:p>
            <a:r>
              <a:rPr lang="en-US" u="sng" dirty="0" smtClean="0"/>
              <a:t>Aging Lens (presbyopia)</a:t>
            </a:r>
            <a:endParaRPr lang="en-US" u="sng" dirty="0"/>
          </a:p>
        </p:txBody>
      </p:sp>
      <p:pic>
        <p:nvPicPr>
          <p:cNvPr id="7174" name="Picture 6" descr="https://upload.wikimedia.org/wikipedia/commons/thumb/3/33/Duane_%281922%29_Fig_4_modified.svg/448px-Duane_%281922%29_Fig_4_modified.svg.png"/>
          <p:cNvPicPr>
            <a:picLocks noChangeAspect="1" noChangeArrowheads="1"/>
          </p:cNvPicPr>
          <p:nvPr/>
        </p:nvPicPr>
        <p:blipFill rotWithShape="1">
          <a:blip r:embed="rId4">
            <a:extLst>
              <a:ext uri="{28A0092B-C50C-407E-A947-70E740481C1C}">
                <a14:useLocalDpi xmlns:a14="http://schemas.microsoft.com/office/drawing/2010/main" val="0"/>
              </a:ext>
            </a:extLst>
          </a:blip>
          <a:srcRect l="6492" t="5516" r="6548" b="4719"/>
          <a:stretch/>
        </p:blipFill>
        <p:spPr bwMode="auto">
          <a:xfrm>
            <a:off x="5301643" y="2640009"/>
            <a:ext cx="3299968" cy="400710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5"/>
          <a:stretch>
            <a:fillRect/>
          </a:stretch>
        </p:blipFill>
        <p:spPr>
          <a:xfrm>
            <a:off x="69755" y="4419600"/>
            <a:ext cx="2564139" cy="2161839"/>
          </a:xfrm>
          <a:prstGeom prst="rect">
            <a:avLst/>
          </a:prstGeom>
        </p:spPr>
      </p:pic>
      <p:pic>
        <p:nvPicPr>
          <p:cNvPr id="12" name="Picture 11"/>
          <p:cNvPicPr>
            <a:picLocks noChangeAspect="1"/>
          </p:cNvPicPr>
          <p:nvPr/>
        </p:nvPicPr>
        <p:blipFill>
          <a:blip r:embed="rId6"/>
          <a:stretch>
            <a:fillRect/>
          </a:stretch>
        </p:blipFill>
        <p:spPr>
          <a:xfrm>
            <a:off x="3013852" y="3918307"/>
            <a:ext cx="1862947" cy="2716637"/>
          </a:xfrm>
          <a:prstGeom prst="rect">
            <a:avLst/>
          </a:prstGeom>
        </p:spPr>
      </p:pic>
      <p:sp>
        <p:nvSpPr>
          <p:cNvPr id="6" name="Rectangle 5"/>
          <p:cNvSpPr/>
          <p:nvPr/>
        </p:nvSpPr>
        <p:spPr>
          <a:xfrm>
            <a:off x="1336511" y="6634944"/>
            <a:ext cx="3311689" cy="246221"/>
          </a:xfrm>
          <a:prstGeom prst="rect">
            <a:avLst/>
          </a:prstGeom>
        </p:spPr>
        <p:txBody>
          <a:bodyPr wrap="square">
            <a:spAutoFit/>
          </a:bodyPr>
          <a:lstStyle/>
          <a:p>
            <a:r>
              <a:rPr lang="en-US" sz="1000" dirty="0">
                <a:solidFill>
                  <a:schemeClr val="bg1"/>
                </a:solidFill>
              </a:rPr>
              <a:t>Garner et.al. Clinical and Experimental Optometry </a:t>
            </a:r>
            <a:r>
              <a:rPr lang="en-US" sz="1000" b="1" dirty="0">
                <a:solidFill>
                  <a:schemeClr val="bg1"/>
                </a:solidFill>
              </a:rPr>
              <a:t>81.4</a:t>
            </a:r>
            <a:r>
              <a:rPr lang="en-US" sz="1000" dirty="0">
                <a:solidFill>
                  <a:schemeClr val="bg1"/>
                </a:solidFill>
              </a:rPr>
              <a:t> 1998</a:t>
            </a:r>
            <a:endParaRPr lang="en-US" sz="1000" dirty="0">
              <a:solidFill>
                <a:schemeClr val="bg1"/>
              </a:solidFill>
            </a:endParaRPr>
          </a:p>
        </p:txBody>
      </p:sp>
      <p:sp>
        <p:nvSpPr>
          <p:cNvPr id="7" name="TextBox 6"/>
          <p:cNvSpPr txBox="1"/>
          <p:nvPr/>
        </p:nvSpPr>
        <p:spPr>
          <a:xfrm>
            <a:off x="5911242" y="6611779"/>
            <a:ext cx="2230098" cy="246221"/>
          </a:xfrm>
          <a:prstGeom prst="rect">
            <a:avLst/>
          </a:prstGeom>
          <a:noFill/>
        </p:spPr>
        <p:txBody>
          <a:bodyPr wrap="none" rtlCol="0">
            <a:spAutoFit/>
          </a:bodyPr>
          <a:lstStyle/>
          <a:p>
            <a:r>
              <a:rPr lang="en-US" sz="1000" dirty="0">
                <a:solidFill>
                  <a:schemeClr val="bg1"/>
                </a:solidFill>
              </a:rPr>
              <a:t>Duane </a:t>
            </a:r>
            <a:r>
              <a:rPr lang="en-US" sz="1000" dirty="0" smtClean="0">
                <a:solidFill>
                  <a:schemeClr val="bg1"/>
                </a:solidFill>
              </a:rPr>
              <a:t>A, Am </a:t>
            </a:r>
            <a:r>
              <a:rPr lang="en-US" sz="1000" dirty="0">
                <a:solidFill>
                  <a:schemeClr val="bg1"/>
                </a:solidFill>
              </a:rPr>
              <a:t>J </a:t>
            </a:r>
            <a:r>
              <a:rPr lang="en-US" sz="1000" dirty="0" err="1">
                <a:solidFill>
                  <a:schemeClr val="bg1"/>
                </a:solidFill>
              </a:rPr>
              <a:t>Ophthalmol</a:t>
            </a:r>
            <a:r>
              <a:rPr lang="en-US" sz="1000" dirty="0">
                <a:solidFill>
                  <a:schemeClr val="bg1"/>
                </a:solidFill>
              </a:rPr>
              <a:t> 5:865, 1922</a:t>
            </a:r>
            <a:endParaRPr lang="en-US" sz="1000" dirty="0">
              <a:solidFill>
                <a:schemeClr val="bg1"/>
              </a:solidFill>
            </a:endParaRPr>
          </a:p>
        </p:txBody>
      </p:sp>
    </p:spTree>
    <p:extLst>
      <p:ext uri="{BB962C8B-B14F-4D97-AF65-F5344CB8AC3E}">
        <p14:creationId xmlns:p14="http://schemas.microsoft.com/office/powerpoint/2010/main" val="15061359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Unit 3</a:t>
            </a:r>
            <a:endParaRPr lang="en-US" dirty="0"/>
          </a:p>
        </p:txBody>
      </p:sp>
      <p:sp>
        <p:nvSpPr>
          <p:cNvPr id="3" name="TextBox 2"/>
          <p:cNvSpPr txBox="1"/>
          <p:nvPr/>
        </p:nvSpPr>
        <p:spPr>
          <a:xfrm>
            <a:off x="110048" y="685800"/>
            <a:ext cx="4962512" cy="523220"/>
          </a:xfrm>
          <a:prstGeom prst="rect">
            <a:avLst/>
          </a:prstGeom>
          <a:noFill/>
        </p:spPr>
        <p:txBody>
          <a:bodyPr wrap="none" rtlCol="0">
            <a:spAutoFit/>
          </a:bodyPr>
          <a:lstStyle/>
          <a:p>
            <a:r>
              <a:rPr lang="en-US" sz="2800" dirty="0"/>
              <a:t>Human Eye </a:t>
            </a:r>
            <a:r>
              <a:rPr lang="en-US" sz="2800" dirty="0" smtClean="0"/>
              <a:t>– Near vs Far Sighted</a:t>
            </a:r>
            <a:endParaRPr lang="en-US" sz="2800" dirty="0"/>
          </a:p>
        </p:txBody>
      </p:sp>
      <p:pic>
        <p:nvPicPr>
          <p:cNvPr id="8194" name="Picture 2" descr="http://community.fansshare.com/pic105/w/refractive-error/1200/862_refractive_error_char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4176" y="1209020"/>
            <a:ext cx="5486400" cy="52806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3275" y="3642495"/>
            <a:ext cx="1432828" cy="369332"/>
          </a:xfrm>
          <a:prstGeom prst="rect">
            <a:avLst/>
          </a:prstGeom>
          <a:noFill/>
        </p:spPr>
        <p:txBody>
          <a:bodyPr wrap="none" rtlCol="0">
            <a:spAutoFit/>
          </a:bodyPr>
          <a:lstStyle/>
          <a:p>
            <a:r>
              <a:rPr lang="en-US" dirty="0" smtClean="0"/>
              <a:t>(nearsighted)</a:t>
            </a:r>
            <a:endParaRPr lang="en-US" dirty="0"/>
          </a:p>
        </p:txBody>
      </p:sp>
      <p:sp>
        <p:nvSpPr>
          <p:cNvPr id="6" name="TextBox 5"/>
          <p:cNvSpPr txBox="1"/>
          <p:nvPr/>
        </p:nvSpPr>
        <p:spPr>
          <a:xfrm>
            <a:off x="254476" y="5435497"/>
            <a:ext cx="1261627" cy="369332"/>
          </a:xfrm>
          <a:prstGeom prst="rect">
            <a:avLst/>
          </a:prstGeom>
          <a:noFill/>
        </p:spPr>
        <p:txBody>
          <a:bodyPr wrap="none" rtlCol="0">
            <a:spAutoFit/>
          </a:bodyPr>
          <a:lstStyle/>
          <a:p>
            <a:r>
              <a:rPr lang="en-US" dirty="0" smtClean="0"/>
              <a:t>(farsighted)</a:t>
            </a:r>
            <a:endParaRPr lang="en-US" dirty="0"/>
          </a:p>
        </p:txBody>
      </p:sp>
    </p:spTree>
    <p:extLst>
      <p:ext uri="{BB962C8B-B14F-4D97-AF65-F5344CB8AC3E}">
        <p14:creationId xmlns:p14="http://schemas.microsoft.com/office/powerpoint/2010/main" val="20043386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Unit 3</a:t>
            </a:r>
            <a:endParaRPr lang="en-US" dirty="0"/>
          </a:p>
        </p:txBody>
      </p:sp>
      <p:sp>
        <p:nvSpPr>
          <p:cNvPr id="3" name="TextBox 2"/>
          <p:cNvSpPr txBox="1"/>
          <p:nvPr/>
        </p:nvSpPr>
        <p:spPr>
          <a:xfrm>
            <a:off x="110048" y="685800"/>
            <a:ext cx="1925527" cy="523220"/>
          </a:xfrm>
          <a:prstGeom prst="rect">
            <a:avLst/>
          </a:prstGeom>
          <a:noFill/>
        </p:spPr>
        <p:txBody>
          <a:bodyPr wrap="none" rtlCol="0">
            <a:spAutoFit/>
          </a:bodyPr>
          <a:lstStyle/>
          <a:p>
            <a:r>
              <a:rPr lang="en-US" sz="2800" dirty="0" smtClean="0"/>
              <a:t>Fiber Optics</a:t>
            </a:r>
            <a:endParaRPr lang="en-US" sz="2800" dirty="0"/>
          </a:p>
        </p:txBody>
      </p:sp>
      <p:pic>
        <p:nvPicPr>
          <p:cNvPr id="10242" name="Picture 2" descr="http://s.hswstatic.com/gif/fiber-optic-fiber-edi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937260"/>
            <a:ext cx="2019300" cy="20193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www.fiber-optic.co.uk/wp-content/uploads/2017/01/Fibres-design-issu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1888" y="3048000"/>
            <a:ext cx="5535412" cy="3459633"/>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Fiber Acceptance Angl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262566"/>
            <a:ext cx="5105400" cy="153816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252026" y="3048000"/>
            <a:ext cx="2905125" cy="1372751"/>
          </a:xfrm>
          <a:prstGeom prst="rect">
            <a:avLst/>
          </a:prstGeom>
        </p:spPr>
      </p:pic>
      <p:pic>
        <p:nvPicPr>
          <p:cNvPr id="5" name="Picture 4"/>
          <p:cNvPicPr>
            <a:picLocks noChangeAspect="1"/>
          </p:cNvPicPr>
          <p:nvPr/>
        </p:nvPicPr>
        <p:blipFill>
          <a:blip r:embed="rId6"/>
          <a:stretch>
            <a:fillRect/>
          </a:stretch>
        </p:blipFill>
        <p:spPr>
          <a:xfrm>
            <a:off x="447288" y="4616107"/>
            <a:ext cx="2514600" cy="641693"/>
          </a:xfrm>
          <a:prstGeom prst="rect">
            <a:avLst/>
          </a:prstGeom>
        </p:spPr>
      </p:pic>
      <p:pic>
        <p:nvPicPr>
          <p:cNvPr id="6" name="Picture 5"/>
          <p:cNvPicPr>
            <a:picLocks noChangeAspect="1"/>
          </p:cNvPicPr>
          <p:nvPr/>
        </p:nvPicPr>
        <p:blipFill>
          <a:blip r:embed="rId7"/>
          <a:stretch>
            <a:fillRect/>
          </a:stretch>
        </p:blipFill>
        <p:spPr>
          <a:xfrm>
            <a:off x="696200" y="5899331"/>
            <a:ext cx="2016776" cy="501469"/>
          </a:xfrm>
          <a:prstGeom prst="rect">
            <a:avLst/>
          </a:prstGeom>
        </p:spPr>
      </p:pic>
      <p:pic>
        <p:nvPicPr>
          <p:cNvPr id="7" name="Picture 6"/>
          <p:cNvPicPr>
            <a:picLocks noChangeAspect="1"/>
          </p:cNvPicPr>
          <p:nvPr/>
        </p:nvPicPr>
        <p:blipFill>
          <a:blip r:embed="rId8"/>
          <a:stretch>
            <a:fillRect/>
          </a:stretch>
        </p:blipFill>
        <p:spPr>
          <a:xfrm>
            <a:off x="765346" y="5477037"/>
            <a:ext cx="1878485" cy="407382"/>
          </a:xfrm>
          <a:prstGeom prst="rect">
            <a:avLst/>
          </a:prstGeom>
        </p:spPr>
      </p:pic>
    </p:spTree>
    <p:extLst>
      <p:ext uri="{BB962C8B-B14F-4D97-AF65-F5344CB8AC3E}">
        <p14:creationId xmlns:p14="http://schemas.microsoft.com/office/powerpoint/2010/main" val="10989519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Unit 3</a:t>
            </a:r>
            <a:endParaRPr lang="en-US" dirty="0"/>
          </a:p>
        </p:txBody>
      </p:sp>
      <p:sp>
        <p:nvSpPr>
          <p:cNvPr id="3" name="TextBox 2"/>
          <p:cNvSpPr txBox="1"/>
          <p:nvPr/>
        </p:nvSpPr>
        <p:spPr>
          <a:xfrm>
            <a:off x="110048" y="685800"/>
            <a:ext cx="1925527" cy="523220"/>
          </a:xfrm>
          <a:prstGeom prst="rect">
            <a:avLst/>
          </a:prstGeom>
          <a:noFill/>
        </p:spPr>
        <p:txBody>
          <a:bodyPr wrap="none" rtlCol="0">
            <a:spAutoFit/>
          </a:bodyPr>
          <a:lstStyle/>
          <a:p>
            <a:r>
              <a:rPr lang="en-US" sz="2800" dirty="0" smtClean="0"/>
              <a:t>Fiber Optics</a:t>
            </a:r>
            <a:endParaRPr lang="en-US" sz="2800" dirty="0"/>
          </a:p>
        </p:txBody>
      </p:sp>
      <p:pic>
        <p:nvPicPr>
          <p:cNvPr id="2" name="Picture 1"/>
          <p:cNvPicPr>
            <a:picLocks noChangeAspect="1"/>
          </p:cNvPicPr>
          <p:nvPr/>
        </p:nvPicPr>
        <p:blipFill>
          <a:blip r:embed="rId2"/>
          <a:stretch>
            <a:fillRect/>
          </a:stretch>
        </p:blipFill>
        <p:spPr>
          <a:xfrm>
            <a:off x="152400" y="1254125"/>
            <a:ext cx="5105400" cy="5318125"/>
          </a:xfrm>
          <a:prstGeom prst="rect">
            <a:avLst/>
          </a:prstGeom>
          <a:effectLst>
            <a:outerShdw blurRad="63500" sx="102000" sy="102000" algn="ctr" rotWithShape="0">
              <a:prstClr val="black">
                <a:alpha val="40000"/>
              </a:prstClr>
            </a:outerShdw>
          </a:effectLst>
        </p:spPr>
      </p:pic>
      <p:pic>
        <p:nvPicPr>
          <p:cNvPr id="11266" name="Picture 2" descr="https://www.mpl.mpg.de/uploads/tx_sysfireimprsprojects/Fibre_developm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1524000"/>
            <a:ext cx="3628768" cy="180954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010400" y="3296476"/>
            <a:ext cx="2217274" cy="215444"/>
          </a:xfrm>
          <a:prstGeom prst="rect">
            <a:avLst/>
          </a:prstGeom>
          <a:noFill/>
        </p:spPr>
        <p:txBody>
          <a:bodyPr wrap="none" rtlCol="0">
            <a:spAutoFit/>
          </a:bodyPr>
          <a:lstStyle/>
          <a:p>
            <a:r>
              <a:rPr lang="en-US" sz="800" dirty="0" smtClean="0"/>
              <a:t>credit: </a:t>
            </a:r>
            <a:r>
              <a:rPr lang="en-US" sz="800" dirty="0"/>
              <a:t>Michael </a:t>
            </a:r>
            <a:r>
              <a:rPr lang="en-US" sz="800" dirty="0" err="1" smtClean="0"/>
              <a:t>Frosz</a:t>
            </a:r>
            <a:r>
              <a:rPr lang="en-US" sz="800" dirty="0" smtClean="0"/>
              <a:t> group, Max Planck Institute</a:t>
            </a:r>
            <a:endParaRPr lang="en-US" sz="800" dirty="0"/>
          </a:p>
        </p:txBody>
      </p:sp>
      <p:pic>
        <p:nvPicPr>
          <p:cNvPr id="11268" name="Picture 4" descr="http://imagebank.osa.org/getImage.xqy?img=dTcqLmxhcmdlLG9lLTIyLTIwLTIzODA3LWcwMD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3733799"/>
            <a:ext cx="3628768" cy="177809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100980" y="5494095"/>
            <a:ext cx="2097049" cy="215444"/>
          </a:xfrm>
          <a:prstGeom prst="rect">
            <a:avLst/>
          </a:prstGeom>
          <a:noFill/>
        </p:spPr>
        <p:txBody>
          <a:bodyPr wrap="none" rtlCol="0">
            <a:spAutoFit/>
          </a:bodyPr>
          <a:lstStyle/>
          <a:p>
            <a:r>
              <a:rPr lang="en-US" sz="800" dirty="0" smtClean="0"/>
              <a:t>F. Poletti, Optics Express, </a:t>
            </a:r>
            <a:r>
              <a:rPr lang="en-US" sz="800" b="1" dirty="0" smtClean="0"/>
              <a:t>22</a:t>
            </a:r>
            <a:r>
              <a:rPr lang="en-US" sz="800" dirty="0" smtClean="0"/>
              <a:t>, 20, 23807 (2014)</a:t>
            </a:r>
            <a:endParaRPr lang="en-US" sz="800" dirty="0"/>
          </a:p>
        </p:txBody>
      </p:sp>
    </p:spTree>
    <p:extLst>
      <p:ext uri="{BB962C8B-B14F-4D97-AF65-F5344CB8AC3E}">
        <p14:creationId xmlns:p14="http://schemas.microsoft.com/office/powerpoint/2010/main" val="9546537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Unit 3</a:t>
            </a:r>
            <a:endParaRPr lang="en-US" dirty="0"/>
          </a:p>
        </p:txBody>
      </p:sp>
      <p:sp>
        <p:nvSpPr>
          <p:cNvPr id="3" name="TextBox 2"/>
          <p:cNvSpPr txBox="1"/>
          <p:nvPr/>
        </p:nvSpPr>
        <p:spPr>
          <a:xfrm>
            <a:off x="110048" y="685800"/>
            <a:ext cx="1146468" cy="523220"/>
          </a:xfrm>
          <a:prstGeom prst="rect">
            <a:avLst/>
          </a:prstGeom>
          <a:noFill/>
        </p:spPr>
        <p:txBody>
          <a:bodyPr wrap="none" rtlCol="0">
            <a:spAutoFit/>
          </a:bodyPr>
          <a:lstStyle/>
          <a:p>
            <a:r>
              <a:rPr lang="en-US" sz="2800" dirty="0" smtClean="0"/>
              <a:t>Prisms</a:t>
            </a:r>
            <a:endParaRPr lang="en-US" sz="2800" dirty="0"/>
          </a:p>
        </p:txBody>
      </p:sp>
      <p:pic>
        <p:nvPicPr>
          <p:cNvPr id="12290" name="Picture 2" descr="https://www.wired.com/wp-content/uploads/blogs/wiredenterprise/wp-content/uploads/2012/08/facebook-pris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838200"/>
            <a:ext cx="3301999" cy="247650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ttps://www.learnnext.com/media/images/q2aanswers/1135736/Recombination%20of%20light_141294266371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6399" y="3720186"/>
            <a:ext cx="3301999" cy="170043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33400" y="1458028"/>
            <a:ext cx="4267200" cy="4524315"/>
          </a:xfrm>
          <a:prstGeom prst="rect">
            <a:avLst/>
          </a:prstGeom>
          <a:noFill/>
        </p:spPr>
        <p:txBody>
          <a:bodyPr wrap="square" rtlCol="0">
            <a:spAutoFit/>
          </a:bodyPr>
          <a:lstStyle/>
          <a:p>
            <a:pPr marL="285750" indent="-285750">
              <a:buFont typeface="Arial" panose="020B0604020202020204" pitchFamily="34" charset="0"/>
              <a:buChar char="•"/>
            </a:pPr>
            <a:r>
              <a:rPr lang="en-US" dirty="0" smtClean="0"/>
              <a:t>Before Newton, was thought that light was colorless and presumed the colored light was generated by the prism</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Showed this was not true in two ways:</a:t>
            </a:r>
          </a:p>
          <a:p>
            <a:pPr marL="800100" lvl="1" indent="-342900">
              <a:buFont typeface="+mj-lt"/>
              <a:buAutoNum type="arabicPeriod"/>
            </a:pPr>
            <a:r>
              <a:rPr lang="en-US" dirty="0" smtClean="0"/>
              <a:t>use a second prism to disperse the red rays → only red transmitted</a:t>
            </a:r>
          </a:p>
          <a:p>
            <a:pPr marL="800100" lvl="1" indent="-342900">
              <a:buFont typeface="+mj-lt"/>
              <a:buAutoNum type="arabicPeriod"/>
            </a:pPr>
            <a:r>
              <a:rPr lang="en-US" dirty="0" smtClean="0"/>
              <a:t>use a second prism to recollect the dispersed output of the first → white light recovered</a:t>
            </a:r>
          </a:p>
          <a:p>
            <a:pPr lvl="1"/>
            <a:endParaRPr lang="en-US" dirty="0" smtClean="0"/>
          </a:p>
          <a:p>
            <a:pPr marL="342900" indent="-342900">
              <a:buFont typeface="Arial" panose="020B0604020202020204" pitchFamily="34" charset="0"/>
              <a:buChar char="•"/>
            </a:pPr>
            <a:r>
              <a:rPr lang="en-US" dirty="0" smtClean="0"/>
              <a:t>Three main types of prisms:</a:t>
            </a:r>
          </a:p>
          <a:p>
            <a:pPr marL="800100" lvl="1" indent="-342900">
              <a:buFont typeface="+mj-lt"/>
              <a:buAutoNum type="arabicPeriod"/>
            </a:pPr>
            <a:r>
              <a:rPr lang="en-US" dirty="0" smtClean="0"/>
              <a:t>Dispersive</a:t>
            </a:r>
          </a:p>
          <a:p>
            <a:pPr marL="800100" lvl="1" indent="-342900">
              <a:buFont typeface="+mj-lt"/>
              <a:buAutoNum type="arabicPeriod"/>
            </a:pPr>
            <a:r>
              <a:rPr lang="en-US" dirty="0" smtClean="0"/>
              <a:t>Reflecting / Deflecting</a:t>
            </a:r>
          </a:p>
          <a:p>
            <a:pPr marL="800100" lvl="1" indent="-342900">
              <a:buFont typeface="+mj-lt"/>
              <a:buAutoNum type="arabicPeriod"/>
            </a:pPr>
            <a:r>
              <a:rPr lang="en-US" dirty="0" smtClean="0"/>
              <a:t>Polarizing</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2103180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Unit 3</a:t>
            </a:r>
            <a:endParaRPr lang="en-US" dirty="0"/>
          </a:p>
        </p:txBody>
      </p:sp>
      <p:pic>
        <p:nvPicPr>
          <p:cNvPr id="1026" name="Picture 2" descr="https://upload.wikimedia.org/wikipedia/commons/thumb/4/43/Pfeilh%C3%B6he.svg/397px-Pfeilh%C3%B6h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1143000"/>
            <a:ext cx="2667000" cy="45681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914400" y="3886200"/>
            <a:ext cx="4060739" cy="2517658"/>
          </a:xfrm>
          <a:prstGeom prst="rect">
            <a:avLst/>
          </a:prstGeom>
        </p:spPr>
      </p:pic>
      <p:sp>
        <p:nvSpPr>
          <p:cNvPr id="6" name="TextBox 5"/>
          <p:cNvSpPr txBox="1"/>
          <p:nvPr/>
        </p:nvSpPr>
        <p:spPr>
          <a:xfrm>
            <a:off x="110048" y="685800"/>
            <a:ext cx="3750001" cy="523220"/>
          </a:xfrm>
          <a:prstGeom prst="rect">
            <a:avLst/>
          </a:prstGeom>
          <a:noFill/>
        </p:spPr>
        <p:txBody>
          <a:bodyPr wrap="none" rtlCol="0">
            <a:spAutoFit/>
          </a:bodyPr>
          <a:lstStyle/>
          <a:p>
            <a:r>
              <a:rPr lang="en-US" sz="2800" dirty="0" smtClean="0"/>
              <a:t>Ideal vs Spherical Lenses</a:t>
            </a:r>
            <a:endParaRPr lang="en-US" sz="2800" dirty="0"/>
          </a:p>
        </p:txBody>
      </p:sp>
      <p:pic>
        <p:nvPicPr>
          <p:cNvPr id="1028" name="Picture 4" descr="https://qph.ec.quoracdn.net/main-qimg-29f32e330bf75d5464e5bb9d881e683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890712" y="719794"/>
            <a:ext cx="1743075" cy="339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3735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Unit 3</a:t>
            </a:r>
            <a:endParaRPr lang="en-US" dirty="0"/>
          </a:p>
        </p:txBody>
      </p:sp>
      <p:sp>
        <p:nvSpPr>
          <p:cNvPr id="3" name="TextBox 2"/>
          <p:cNvSpPr txBox="1"/>
          <p:nvPr/>
        </p:nvSpPr>
        <p:spPr>
          <a:xfrm>
            <a:off x="110048" y="685800"/>
            <a:ext cx="3060390" cy="523220"/>
          </a:xfrm>
          <a:prstGeom prst="rect">
            <a:avLst/>
          </a:prstGeom>
          <a:noFill/>
        </p:spPr>
        <p:txBody>
          <a:bodyPr wrap="none" rtlCol="0">
            <a:spAutoFit/>
          </a:bodyPr>
          <a:lstStyle/>
          <a:p>
            <a:r>
              <a:rPr lang="en-US" sz="2800" dirty="0" smtClean="0"/>
              <a:t>Prisms – Dispersive</a:t>
            </a:r>
            <a:endParaRPr lang="en-US" sz="2800" dirty="0"/>
          </a:p>
        </p:txBody>
      </p:sp>
      <p:grpSp>
        <p:nvGrpSpPr>
          <p:cNvPr id="5" name="Group 4"/>
          <p:cNvGrpSpPr/>
          <p:nvPr/>
        </p:nvGrpSpPr>
        <p:grpSpPr>
          <a:xfrm>
            <a:off x="152400" y="1399391"/>
            <a:ext cx="4698507" cy="2283394"/>
            <a:chOff x="744096" y="1846232"/>
            <a:chExt cx="5703917" cy="2772007"/>
          </a:xfrm>
        </p:grpSpPr>
        <p:pic>
          <p:nvPicPr>
            <p:cNvPr id="13316" name="Picture 4" descr="File:Abbe-prism.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096" y="1905000"/>
              <a:ext cx="2713238" cy="271323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476213" y="1846232"/>
              <a:ext cx="2971800" cy="896727"/>
            </a:xfrm>
            <a:prstGeom prst="rect">
              <a:avLst/>
            </a:prstGeom>
            <a:noFill/>
          </p:spPr>
          <p:txBody>
            <a:bodyPr wrap="square" rtlCol="0">
              <a:spAutoFit/>
            </a:bodyPr>
            <a:lstStyle/>
            <a:p>
              <a:r>
                <a:rPr lang="en-US" sz="1400" b="1" dirty="0" smtClean="0"/>
                <a:t>Abbe Prism</a:t>
              </a:r>
              <a:r>
                <a:rPr lang="en-US" sz="1400" dirty="0" smtClean="0"/>
                <a:t>: wavelength selective, only one frequency transmitted at 60° deviation</a:t>
              </a:r>
              <a:endParaRPr lang="en-US" sz="1400" dirty="0"/>
            </a:p>
          </p:txBody>
        </p:sp>
      </p:grpSp>
      <p:pic>
        <p:nvPicPr>
          <p:cNvPr id="13318" name="Picture 6" descr="https://upload.wikimedia.org/wikipedia/commons/6/69/Pellin-broca-pris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99" y="4037578"/>
            <a:ext cx="2234985" cy="225561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2402936" y="4037578"/>
            <a:ext cx="2447971" cy="738664"/>
          </a:xfrm>
          <a:prstGeom prst="rect">
            <a:avLst/>
          </a:prstGeom>
          <a:noFill/>
        </p:spPr>
        <p:txBody>
          <a:bodyPr wrap="square" rtlCol="0">
            <a:spAutoFit/>
          </a:bodyPr>
          <a:lstStyle/>
          <a:p>
            <a:r>
              <a:rPr lang="en-US" sz="1400" b="1" dirty="0" err="1" smtClean="0"/>
              <a:t>Pellin-Broca</a:t>
            </a:r>
            <a:r>
              <a:rPr lang="en-US" sz="1400" b="1" dirty="0" smtClean="0"/>
              <a:t> Prism</a:t>
            </a:r>
            <a:r>
              <a:rPr lang="en-US" sz="1400" dirty="0" smtClean="0"/>
              <a:t>: same as Abbe prism, but transmitted at 90° deviation</a:t>
            </a:r>
            <a:endParaRPr lang="en-US" sz="1400" dirty="0"/>
          </a:p>
        </p:txBody>
      </p:sp>
      <p:grpSp>
        <p:nvGrpSpPr>
          <p:cNvPr id="12" name="Group 11"/>
          <p:cNvGrpSpPr/>
          <p:nvPr/>
        </p:nvGrpSpPr>
        <p:grpSpPr>
          <a:xfrm>
            <a:off x="5257800" y="947410"/>
            <a:ext cx="3581400" cy="3847186"/>
            <a:chOff x="5231305" y="700496"/>
            <a:chExt cx="3581400" cy="3847186"/>
          </a:xfrm>
        </p:grpSpPr>
        <p:sp>
          <p:nvSpPr>
            <p:cNvPr id="2" name="TextBox 1"/>
            <p:cNvSpPr txBox="1"/>
            <p:nvPr/>
          </p:nvSpPr>
          <p:spPr>
            <a:xfrm>
              <a:off x="5231305" y="2955154"/>
              <a:ext cx="3581400" cy="738664"/>
            </a:xfrm>
            <a:prstGeom prst="rect">
              <a:avLst/>
            </a:prstGeom>
            <a:noFill/>
          </p:spPr>
          <p:txBody>
            <a:bodyPr wrap="square" rtlCol="0">
              <a:spAutoFit/>
            </a:bodyPr>
            <a:lstStyle/>
            <a:p>
              <a:r>
                <a:rPr lang="en-US" sz="1400" b="1" dirty="0" smtClean="0"/>
                <a:t>Triangular Prism</a:t>
              </a:r>
              <a:r>
                <a:rPr lang="en-US" sz="1400" dirty="0" smtClean="0"/>
                <a:t>: Easily used to determine index of refraction for new materials – just make a prism out of the material!</a:t>
              </a:r>
              <a:endParaRPr lang="en-US" sz="1400"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1305" y="700496"/>
              <a:ext cx="3581400" cy="2163763"/>
            </a:xfrm>
            <a:prstGeom prst="rect">
              <a:avLst/>
            </a:prstGeom>
          </p:spPr>
        </p:pic>
        <p:pic>
          <p:nvPicPr>
            <p:cNvPr id="11" name="Picture 10"/>
            <p:cNvPicPr>
              <a:picLocks noChangeAspect="1"/>
            </p:cNvPicPr>
            <p:nvPr/>
          </p:nvPicPr>
          <p:blipFill>
            <a:blip r:embed="rId5"/>
            <a:stretch>
              <a:fillRect/>
            </a:stretch>
          </p:blipFill>
          <p:spPr>
            <a:xfrm>
              <a:off x="5749747" y="3693818"/>
              <a:ext cx="2544516" cy="853864"/>
            </a:xfrm>
            <a:prstGeom prst="rect">
              <a:avLst/>
            </a:prstGeom>
          </p:spPr>
        </p:pic>
      </p:grpSp>
    </p:spTree>
    <p:extLst>
      <p:ext uri="{BB962C8B-B14F-4D97-AF65-F5344CB8AC3E}">
        <p14:creationId xmlns:p14="http://schemas.microsoft.com/office/powerpoint/2010/main" val="36462252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Unit 3</a:t>
            </a:r>
            <a:endParaRPr lang="en-US" dirty="0"/>
          </a:p>
        </p:txBody>
      </p:sp>
      <p:sp>
        <p:nvSpPr>
          <p:cNvPr id="3" name="TextBox 2"/>
          <p:cNvSpPr txBox="1"/>
          <p:nvPr/>
        </p:nvSpPr>
        <p:spPr>
          <a:xfrm>
            <a:off x="110048" y="685800"/>
            <a:ext cx="4507581" cy="523220"/>
          </a:xfrm>
          <a:prstGeom prst="rect">
            <a:avLst/>
          </a:prstGeom>
          <a:noFill/>
        </p:spPr>
        <p:txBody>
          <a:bodyPr wrap="none" rtlCol="0">
            <a:spAutoFit/>
          </a:bodyPr>
          <a:lstStyle/>
          <a:p>
            <a:r>
              <a:rPr lang="en-US" sz="2800" dirty="0"/>
              <a:t>Prisms </a:t>
            </a:r>
            <a:r>
              <a:rPr lang="en-US" sz="2800" dirty="0" smtClean="0"/>
              <a:t>– Reflective/Deflective</a:t>
            </a:r>
            <a:endParaRPr lang="en-US" sz="2800" dirty="0"/>
          </a:p>
        </p:txBody>
      </p:sp>
      <p:grpSp>
        <p:nvGrpSpPr>
          <p:cNvPr id="6" name="Group 5"/>
          <p:cNvGrpSpPr/>
          <p:nvPr/>
        </p:nvGrpSpPr>
        <p:grpSpPr>
          <a:xfrm>
            <a:off x="73472" y="1408535"/>
            <a:ext cx="2919539" cy="4800646"/>
            <a:chOff x="73472" y="1408535"/>
            <a:chExt cx="2919539" cy="4800646"/>
          </a:xfrm>
        </p:grpSpPr>
        <p:pic>
          <p:nvPicPr>
            <p:cNvPr id="14338" name="Picture 2" descr="http://www.precisionoptical.com/img/products/porro-prism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121" y="2204699"/>
              <a:ext cx="2343150" cy="22574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59243" y="1408535"/>
              <a:ext cx="2833768" cy="954107"/>
            </a:xfrm>
            <a:prstGeom prst="rect">
              <a:avLst/>
            </a:prstGeom>
            <a:noFill/>
          </p:spPr>
          <p:txBody>
            <a:bodyPr wrap="square" rtlCol="0">
              <a:spAutoFit/>
            </a:bodyPr>
            <a:lstStyle/>
            <a:p>
              <a:r>
                <a:rPr lang="en-US" sz="1400" b="1" dirty="0" err="1" smtClean="0"/>
                <a:t>Porro</a:t>
              </a:r>
              <a:r>
                <a:rPr lang="en-US" sz="1400" b="1" dirty="0" smtClean="0"/>
                <a:t> Prism</a:t>
              </a:r>
              <a:r>
                <a:rPr lang="en-US" sz="1400" dirty="0" smtClean="0"/>
                <a:t>: Uses TIR to rotate image by 180°. Double </a:t>
              </a:r>
              <a:r>
                <a:rPr lang="en-US" sz="1400" dirty="0" err="1" smtClean="0"/>
                <a:t>Porro</a:t>
              </a:r>
              <a:r>
                <a:rPr lang="en-US" sz="1400" dirty="0" smtClean="0"/>
                <a:t> elements used to completely invert image (in telescopes, binoculars).</a:t>
              </a:r>
              <a:endParaRPr lang="en-US" sz="1400" dirty="0"/>
            </a:p>
          </p:txBody>
        </p:sp>
        <p:pic>
          <p:nvPicPr>
            <p:cNvPr id="14340" name="Picture 4" descr="https://upload.wikimedia.org/wikipedia/commons/thumb/7/77/Double_Porro_prism.svg/400px-Double_Porro_prism.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72" y="4304181"/>
              <a:ext cx="2919539" cy="1905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p:cNvGrpSpPr/>
          <p:nvPr/>
        </p:nvGrpSpPr>
        <p:grpSpPr>
          <a:xfrm>
            <a:off x="6248400" y="1408535"/>
            <a:ext cx="2833768" cy="2916982"/>
            <a:chOff x="3103889" y="1408535"/>
            <a:chExt cx="2833768" cy="2916982"/>
          </a:xfrm>
        </p:grpSpPr>
        <p:pic>
          <p:nvPicPr>
            <p:cNvPr id="14342" name="Picture 6" descr="https://upload.wikimedia.org/wikipedia/commons/thumb/3/32/Pentaprism.svg/1200px-Pentaprism.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89660" y="2149392"/>
              <a:ext cx="2433691" cy="21761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103889" y="1408535"/>
              <a:ext cx="2833768" cy="738664"/>
            </a:xfrm>
            <a:prstGeom prst="rect">
              <a:avLst/>
            </a:prstGeom>
            <a:noFill/>
          </p:spPr>
          <p:txBody>
            <a:bodyPr wrap="square" rtlCol="0">
              <a:spAutoFit/>
            </a:bodyPr>
            <a:lstStyle/>
            <a:p>
              <a:r>
                <a:rPr lang="en-US" sz="1400" b="1" dirty="0" smtClean="0"/>
                <a:t>Penta Prism</a:t>
              </a:r>
              <a:r>
                <a:rPr lang="en-US" sz="1400" dirty="0" smtClean="0"/>
                <a:t>: Deviates beam by 90° no matter entrance angle. Does NOT use TIR – reflecting faces silvered!</a:t>
              </a:r>
              <a:endParaRPr lang="en-US" sz="1400" dirty="0"/>
            </a:p>
          </p:txBody>
        </p:sp>
      </p:grpSp>
      <p:grpSp>
        <p:nvGrpSpPr>
          <p:cNvPr id="7" name="Group 6"/>
          <p:cNvGrpSpPr/>
          <p:nvPr/>
        </p:nvGrpSpPr>
        <p:grpSpPr>
          <a:xfrm>
            <a:off x="3070361" y="1408535"/>
            <a:ext cx="2927024" cy="2779233"/>
            <a:chOff x="3081528" y="1384629"/>
            <a:chExt cx="2927024" cy="2779233"/>
          </a:xfrm>
        </p:grpSpPr>
        <p:sp>
          <p:nvSpPr>
            <p:cNvPr id="13" name="TextBox 12"/>
            <p:cNvSpPr txBox="1"/>
            <p:nvPr/>
          </p:nvSpPr>
          <p:spPr>
            <a:xfrm>
              <a:off x="3081528" y="1384629"/>
              <a:ext cx="2927024" cy="1169551"/>
            </a:xfrm>
            <a:prstGeom prst="rect">
              <a:avLst/>
            </a:prstGeom>
            <a:noFill/>
          </p:spPr>
          <p:txBody>
            <a:bodyPr wrap="square" rtlCol="0">
              <a:spAutoFit/>
            </a:bodyPr>
            <a:lstStyle/>
            <a:p>
              <a:r>
                <a:rPr lang="en-US" sz="1400" b="1" dirty="0" smtClean="0"/>
                <a:t>Dove Prism</a:t>
              </a:r>
              <a:r>
                <a:rPr lang="en-US" sz="1400" dirty="0" smtClean="0"/>
                <a:t>: Flips image without beam deviation. Rotating crystal around beam axis rotates output twice as fast – used as a beam rotator.</a:t>
              </a:r>
              <a:endParaRPr lang="en-US" sz="1400" dirty="0"/>
            </a:p>
          </p:txBody>
        </p:sp>
        <p:pic>
          <p:nvPicPr>
            <p:cNvPr id="14344" name="Picture 8" descr="https://upload.wikimedia.org/wikipedia/commons/thumb/b/bc/Dove_Prism.svg/350px-Dove_Prism.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1795" y="2494553"/>
              <a:ext cx="2906757" cy="16693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3785686" y="4724400"/>
            <a:ext cx="4423397" cy="1849205"/>
            <a:chOff x="3604809" y="4696254"/>
            <a:chExt cx="4423397" cy="1849205"/>
          </a:xfrm>
        </p:grpSpPr>
        <p:pic>
          <p:nvPicPr>
            <p:cNvPr id="14346" name="Picture 10" descr="https://www.lasercomponents.com/fileadmin/user_upload/home/Images/Casix/nicht-polarisierende_strahlteilerwuerfel.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2600" y="4696254"/>
              <a:ext cx="2465606" cy="184920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3604809" y="4928360"/>
              <a:ext cx="2491191" cy="1384995"/>
            </a:xfrm>
            <a:prstGeom prst="rect">
              <a:avLst/>
            </a:prstGeom>
            <a:noFill/>
          </p:spPr>
          <p:txBody>
            <a:bodyPr wrap="square" rtlCol="0">
              <a:spAutoFit/>
            </a:bodyPr>
            <a:lstStyle/>
            <a:p>
              <a:r>
                <a:rPr lang="en-US" sz="1400" b="1" dirty="0" smtClean="0"/>
                <a:t>Beam Splitter Cubes</a:t>
              </a:r>
              <a:r>
                <a:rPr lang="en-US" sz="1400" dirty="0" smtClean="0"/>
                <a:t>: Uses ‘frustrated’ TIR to split incoming beams into two components. Also have “dichroic” beam splitters and “polarizing” beam splitters.</a:t>
              </a:r>
              <a:endParaRPr lang="en-US" sz="1400" dirty="0"/>
            </a:p>
          </p:txBody>
        </p:sp>
      </p:grpSp>
    </p:spTree>
    <p:extLst>
      <p:ext uri="{BB962C8B-B14F-4D97-AF65-F5344CB8AC3E}">
        <p14:creationId xmlns:p14="http://schemas.microsoft.com/office/powerpoint/2010/main" val="8408853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Unit 3</a:t>
            </a:r>
            <a:endParaRPr lang="en-US" dirty="0"/>
          </a:p>
        </p:txBody>
      </p:sp>
      <p:sp>
        <p:nvSpPr>
          <p:cNvPr id="3" name="TextBox 2"/>
          <p:cNvSpPr txBox="1"/>
          <p:nvPr/>
        </p:nvSpPr>
        <p:spPr>
          <a:xfrm>
            <a:off x="110048" y="685800"/>
            <a:ext cx="2897781" cy="523220"/>
          </a:xfrm>
          <a:prstGeom prst="rect">
            <a:avLst/>
          </a:prstGeom>
          <a:noFill/>
        </p:spPr>
        <p:txBody>
          <a:bodyPr wrap="none" rtlCol="0">
            <a:spAutoFit/>
          </a:bodyPr>
          <a:lstStyle/>
          <a:p>
            <a:r>
              <a:rPr lang="en-US" sz="2800" dirty="0"/>
              <a:t>Prisms – </a:t>
            </a:r>
            <a:r>
              <a:rPr lang="en-US" sz="2800" dirty="0" smtClean="0"/>
              <a:t>Polarizing</a:t>
            </a:r>
            <a:endParaRPr lang="en-US" sz="2800" dirty="0"/>
          </a:p>
        </p:txBody>
      </p:sp>
      <p:sp>
        <p:nvSpPr>
          <p:cNvPr id="2" name="TextBox 1"/>
          <p:cNvSpPr txBox="1"/>
          <p:nvPr/>
        </p:nvSpPr>
        <p:spPr>
          <a:xfrm>
            <a:off x="457200" y="1285219"/>
            <a:ext cx="7086600" cy="1200329"/>
          </a:xfrm>
          <a:prstGeom prst="rect">
            <a:avLst/>
          </a:prstGeom>
          <a:noFill/>
        </p:spPr>
        <p:txBody>
          <a:bodyPr wrap="square" rtlCol="0">
            <a:spAutoFit/>
          </a:bodyPr>
          <a:lstStyle/>
          <a:p>
            <a:pPr marL="285750" indent="-285750">
              <a:buFont typeface="Arial" panose="020B0604020202020204" pitchFamily="34" charset="0"/>
              <a:buChar char="•"/>
            </a:pPr>
            <a:r>
              <a:rPr lang="en-US" dirty="0" smtClean="0"/>
              <a:t>can use Brewster’s angle to separate E-field polarization states</a:t>
            </a:r>
          </a:p>
          <a:p>
            <a:pPr marL="285750" indent="-285750">
              <a:buFont typeface="Arial" panose="020B0604020202020204" pitchFamily="34" charset="0"/>
              <a:buChar char="•"/>
            </a:pPr>
            <a:r>
              <a:rPr lang="en-US" dirty="0" smtClean="0"/>
              <a:t>more common to use birefringent crystal </a:t>
            </a:r>
          </a:p>
          <a:p>
            <a:pPr marL="742950" lvl="1" indent="-285750">
              <a:buFont typeface="Arial" panose="020B0604020202020204" pitchFamily="34" charset="0"/>
              <a:buChar char="•"/>
            </a:pPr>
            <a:r>
              <a:rPr lang="en-US" dirty="0" smtClean="0"/>
              <a:t>different refractive index, </a:t>
            </a:r>
            <a:r>
              <a:rPr lang="en-US" i="1" dirty="0" smtClean="0"/>
              <a:t>n</a:t>
            </a:r>
            <a:r>
              <a:rPr lang="en-US" dirty="0" smtClean="0"/>
              <a:t>, for p- and s-polarizations</a:t>
            </a:r>
          </a:p>
          <a:p>
            <a:pPr marL="285750" indent="-285750">
              <a:buFont typeface="Wingdings" panose="05000000000000000000" pitchFamily="2" charset="2"/>
              <a:buChar char="Ø"/>
            </a:pPr>
            <a:r>
              <a:rPr lang="en-US" dirty="0" smtClean="0"/>
              <a:t>We’ll come back to these when discussing polarization optics!</a:t>
            </a:r>
            <a:endParaRPr lang="en-US" dirty="0"/>
          </a:p>
        </p:txBody>
      </p:sp>
      <p:grpSp>
        <p:nvGrpSpPr>
          <p:cNvPr id="6" name="Group 5"/>
          <p:cNvGrpSpPr/>
          <p:nvPr/>
        </p:nvGrpSpPr>
        <p:grpSpPr>
          <a:xfrm>
            <a:off x="304800" y="2713757"/>
            <a:ext cx="3755022" cy="2571490"/>
            <a:chOff x="304800" y="2713757"/>
            <a:chExt cx="3755022" cy="2571490"/>
          </a:xfrm>
        </p:grpSpPr>
        <p:pic>
          <p:nvPicPr>
            <p:cNvPr id="15362" name="Picture 2" descr="https://upload.wikimedia.org/wikipedia/commons/thumb/9/99/Wollaston-prism.svg/397px-Wollaston-pris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276600"/>
              <a:ext cx="3467100" cy="200864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226054" y="2713757"/>
              <a:ext cx="2833768" cy="307777"/>
            </a:xfrm>
            <a:prstGeom prst="rect">
              <a:avLst/>
            </a:prstGeom>
            <a:noFill/>
          </p:spPr>
          <p:txBody>
            <a:bodyPr wrap="square" rtlCol="0">
              <a:spAutoFit/>
            </a:bodyPr>
            <a:lstStyle/>
            <a:p>
              <a:r>
                <a:rPr lang="en-US" sz="1400" b="1" dirty="0" smtClean="0"/>
                <a:t>Wollaston Prism</a:t>
              </a:r>
              <a:endParaRPr lang="en-US" sz="1400" dirty="0"/>
            </a:p>
          </p:txBody>
        </p:sp>
      </p:grpSp>
      <p:grpSp>
        <p:nvGrpSpPr>
          <p:cNvPr id="5" name="Group 4"/>
          <p:cNvGrpSpPr/>
          <p:nvPr/>
        </p:nvGrpSpPr>
        <p:grpSpPr>
          <a:xfrm>
            <a:off x="4267200" y="2713757"/>
            <a:ext cx="4499370" cy="1846292"/>
            <a:chOff x="4522710" y="3256301"/>
            <a:chExt cx="4499370" cy="1846292"/>
          </a:xfrm>
        </p:grpSpPr>
        <p:pic>
          <p:nvPicPr>
            <p:cNvPr id="15364" name="Picture 4" descr="https://upload.wikimedia.org/wikipedia/commons/thumb/9/9b/Nicol_prism.svg/840px-Nicol_prism.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2710" y="3495675"/>
              <a:ext cx="4499370" cy="16069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135450" y="3256301"/>
              <a:ext cx="1273889" cy="307777"/>
            </a:xfrm>
            <a:prstGeom prst="rect">
              <a:avLst/>
            </a:prstGeom>
            <a:noFill/>
          </p:spPr>
          <p:txBody>
            <a:bodyPr wrap="square" rtlCol="0">
              <a:spAutoFit/>
            </a:bodyPr>
            <a:lstStyle/>
            <a:p>
              <a:r>
                <a:rPr lang="en-US" sz="1400" b="1" dirty="0" smtClean="0"/>
                <a:t>Nicol Prism</a:t>
              </a:r>
              <a:endParaRPr lang="en-US" sz="1400" dirty="0"/>
            </a:p>
          </p:txBody>
        </p:sp>
      </p:grpSp>
    </p:spTree>
    <p:extLst>
      <p:ext uri="{BB962C8B-B14F-4D97-AF65-F5344CB8AC3E}">
        <p14:creationId xmlns:p14="http://schemas.microsoft.com/office/powerpoint/2010/main" val="38348457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Unit 3</a:t>
            </a:r>
            <a:endParaRPr lang="en-US" dirty="0"/>
          </a:p>
        </p:txBody>
      </p:sp>
      <p:sp>
        <p:nvSpPr>
          <p:cNvPr id="3" name="TextBox 2"/>
          <p:cNvSpPr txBox="1"/>
          <p:nvPr/>
        </p:nvSpPr>
        <p:spPr>
          <a:xfrm>
            <a:off x="110048" y="685800"/>
            <a:ext cx="1752788" cy="523220"/>
          </a:xfrm>
          <a:prstGeom prst="rect">
            <a:avLst/>
          </a:prstGeom>
          <a:noFill/>
        </p:spPr>
        <p:txBody>
          <a:bodyPr wrap="none" rtlCol="0">
            <a:spAutoFit/>
          </a:bodyPr>
          <a:lstStyle/>
          <a:p>
            <a:r>
              <a:rPr lang="en-US" sz="2800" dirty="0" smtClean="0"/>
              <a:t>Telescopes</a:t>
            </a:r>
            <a:endParaRPr lang="en-US" sz="2800" dirty="0"/>
          </a:p>
        </p:txBody>
      </p:sp>
      <p:sp>
        <p:nvSpPr>
          <p:cNvPr id="11" name="TextBox 10"/>
          <p:cNvSpPr txBox="1"/>
          <p:nvPr/>
        </p:nvSpPr>
        <p:spPr>
          <a:xfrm>
            <a:off x="228600" y="1447800"/>
            <a:ext cx="4267200" cy="3693319"/>
          </a:xfrm>
          <a:prstGeom prst="rect">
            <a:avLst/>
          </a:prstGeom>
          <a:noFill/>
        </p:spPr>
        <p:txBody>
          <a:bodyPr wrap="square" rtlCol="0">
            <a:spAutoFit/>
          </a:bodyPr>
          <a:lstStyle/>
          <a:p>
            <a:pPr marL="285750" indent="-285750">
              <a:buFont typeface="Arial" panose="020B0604020202020204" pitchFamily="34" charset="0"/>
              <a:buChar char="•"/>
            </a:pPr>
            <a:r>
              <a:rPr lang="en-US" dirty="0" smtClean="0"/>
              <a:t>Object at infinity, first image at </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Increases </a:t>
            </a:r>
            <a:r>
              <a:rPr lang="en-US" i="1" dirty="0" smtClean="0"/>
              <a:t>angular</a:t>
            </a:r>
            <a:r>
              <a:rPr lang="en-US" dirty="0" smtClean="0"/>
              <a:t> magnification</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Increases apparent brightness of objects (essentially increases diameter of eye)</a:t>
            </a:r>
          </a:p>
          <a:p>
            <a:pPr marL="285750" indent="-28575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t>Three main types of telescopes:</a:t>
            </a:r>
          </a:p>
          <a:p>
            <a:pPr marL="800100" lvl="1" indent="-342900">
              <a:buFont typeface="+mj-lt"/>
              <a:buAutoNum type="arabicPeriod"/>
            </a:pPr>
            <a:r>
              <a:rPr lang="en-US" u="sng" dirty="0" smtClean="0"/>
              <a:t>Refracting</a:t>
            </a:r>
            <a:r>
              <a:rPr lang="en-US" dirty="0" smtClean="0"/>
              <a:t> (lenses)</a:t>
            </a:r>
          </a:p>
          <a:p>
            <a:pPr marL="800100" lvl="1" indent="-342900">
              <a:buFont typeface="+mj-lt"/>
              <a:buAutoNum type="arabicPeriod"/>
            </a:pPr>
            <a:r>
              <a:rPr lang="en-US" u="sng" dirty="0" smtClean="0"/>
              <a:t>Reflecting</a:t>
            </a:r>
            <a:r>
              <a:rPr lang="en-US" dirty="0" smtClean="0"/>
              <a:t> (mirrors)</a:t>
            </a:r>
          </a:p>
          <a:p>
            <a:pPr marL="800100" lvl="1" indent="-342900">
              <a:buFont typeface="+mj-lt"/>
              <a:buAutoNum type="arabicPeriod"/>
            </a:pPr>
            <a:r>
              <a:rPr lang="en-US" u="sng" dirty="0" err="1" smtClean="0"/>
              <a:t>Catadioptric</a:t>
            </a:r>
            <a:r>
              <a:rPr lang="en-US" dirty="0" smtClean="0"/>
              <a:t> (combination lenses/mirrors)</a:t>
            </a:r>
          </a:p>
          <a:p>
            <a:pPr marL="285750" indent="-285750">
              <a:buFont typeface="Arial" panose="020B0604020202020204" pitchFamily="34" charset="0"/>
              <a:buChar char="•"/>
            </a:pPr>
            <a:endParaRPr lang="en-US" dirty="0"/>
          </a:p>
        </p:txBody>
      </p:sp>
      <p:pic>
        <p:nvPicPr>
          <p:cNvPr id="18434" name="Picture 2" descr="Part a of the figure depicts the internal functioning of a telescope; from left to right it has an upright image of a tree, a convex lens objective, a concave lens eyepiece, and a picture of eye where rays enter. Parallel rays strike the objective convex lens, converge; strike the concave eyepiece, and enter the eye. Dotted lines from the striking rays of the eyepiece are drawn backside and join at the beginning of the final image. Part b of the figure, from left to right, has an inverted enlarged image of a tree, a convex objective, a smaller inverted image of a tree, a convex eyepiece and a picture of an eye viewing the image. Rays from a very distant object pass through the objective lens, focus at a focal point f sub o, forming a smaller upside-down image of a tree of height h sub i, converge and pass through the eyepiece to reach the eye. Dotted lines drawn backwards focus at the tip of the final enlarged inverted image of a tree of height h prime sub i, from the rays striking the eyepiece are also shown. An angle theta, subtended by the rays striking the objective lens and an angle, subtended by the telescopic enlarged inverted image are also depicted."/>
          <p:cNvPicPr>
            <a:picLocks noChangeAspect="1" noChangeArrowheads="1"/>
          </p:cNvPicPr>
          <p:nvPr/>
        </p:nvPicPr>
        <p:blipFill rotWithShape="1">
          <a:blip r:embed="rId2">
            <a:extLst>
              <a:ext uri="{28A0092B-C50C-407E-A947-70E740481C1C}">
                <a14:useLocalDpi xmlns:a14="http://schemas.microsoft.com/office/drawing/2010/main" val="0"/>
              </a:ext>
            </a:extLst>
          </a:blip>
          <a:srcRect t="38349" r="943" b="4126"/>
          <a:stretch/>
        </p:blipFill>
        <p:spPr bwMode="auto">
          <a:xfrm>
            <a:off x="3943350" y="3276600"/>
            <a:ext cx="5200650" cy="29718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3"/>
          <a:stretch>
            <a:fillRect/>
          </a:stretch>
        </p:blipFill>
        <p:spPr>
          <a:xfrm>
            <a:off x="3850230" y="1905000"/>
            <a:ext cx="1559970" cy="609600"/>
          </a:xfrm>
          <a:prstGeom prst="rect">
            <a:avLst/>
          </a:prstGeom>
        </p:spPr>
      </p:pic>
      <p:pic>
        <p:nvPicPr>
          <p:cNvPr id="14" name="Picture 13"/>
          <p:cNvPicPr>
            <a:picLocks noChangeAspect="1"/>
          </p:cNvPicPr>
          <p:nvPr/>
        </p:nvPicPr>
        <p:blipFill>
          <a:blip r:embed="rId4"/>
          <a:stretch>
            <a:fillRect/>
          </a:stretch>
        </p:blipFill>
        <p:spPr>
          <a:xfrm>
            <a:off x="3505200" y="1480664"/>
            <a:ext cx="263779" cy="340515"/>
          </a:xfrm>
          <a:prstGeom prst="rect">
            <a:avLst/>
          </a:prstGeom>
        </p:spPr>
      </p:pic>
    </p:spTree>
    <p:extLst>
      <p:ext uri="{BB962C8B-B14F-4D97-AF65-F5344CB8AC3E}">
        <p14:creationId xmlns:p14="http://schemas.microsoft.com/office/powerpoint/2010/main" val="40532375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Unit 3</a:t>
            </a:r>
            <a:endParaRPr lang="en-US" dirty="0"/>
          </a:p>
        </p:txBody>
      </p:sp>
      <p:sp>
        <p:nvSpPr>
          <p:cNvPr id="3" name="TextBox 2"/>
          <p:cNvSpPr txBox="1"/>
          <p:nvPr/>
        </p:nvSpPr>
        <p:spPr>
          <a:xfrm>
            <a:off x="110048" y="685800"/>
            <a:ext cx="3651577" cy="523220"/>
          </a:xfrm>
          <a:prstGeom prst="rect">
            <a:avLst/>
          </a:prstGeom>
          <a:noFill/>
        </p:spPr>
        <p:txBody>
          <a:bodyPr wrap="none" rtlCol="0">
            <a:spAutoFit/>
          </a:bodyPr>
          <a:lstStyle/>
          <a:p>
            <a:r>
              <a:rPr lang="en-US" sz="2800" dirty="0" smtClean="0"/>
              <a:t>Telescopes – Refracting</a:t>
            </a:r>
            <a:endParaRPr lang="en-US" sz="2800" dirty="0"/>
          </a:p>
        </p:txBody>
      </p:sp>
      <p:grpSp>
        <p:nvGrpSpPr>
          <p:cNvPr id="2" name="Group 1"/>
          <p:cNvGrpSpPr/>
          <p:nvPr/>
        </p:nvGrpSpPr>
        <p:grpSpPr>
          <a:xfrm>
            <a:off x="3737241" y="1828800"/>
            <a:ext cx="4936812" cy="3581400"/>
            <a:chOff x="2590800" y="2435423"/>
            <a:chExt cx="4455948" cy="3232558"/>
          </a:xfrm>
        </p:grpSpPr>
        <p:pic>
          <p:nvPicPr>
            <p:cNvPr id="5" name="Picture 4" descr="https://clinicalgate.com/wp-content/uploads/2015/03/fig-t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2743200"/>
              <a:ext cx="4379748" cy="292478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590800" y="2435423"/>
              <a:ext cx="1828800" cy="307777"/>
            </a:xfrm>
            <a:prstGeom prst="rect">
              <a:avLst/>
            </a:prstGeom>
            <a:noFill/>
          </p:spPr>
          <p:txBody>
            <a:bodyPr wrap="square" rtlCol="0">
              <a:spAutoFit/>
            </a:bodyPr>
            <a:lstStyle/>
            <a:p>
              <a:r>
                <a:rPr lang="en-US" sz="1400" b="1" dirty="0" smtClean="0"/>
                <a:t>Galilean Telescope</a:t>
              </a:r>
              <a:endParaRPr lang="en-US" sz="1400" dirty="0"/>
            </a:p>
          </p:txBody>
        </p:sp>
        <p:sp>
          <p:nvSpPr>
            <p:cNvPr id="7" name="TextBox 6"/>
            <p:cNvSpPr txBox="1"/>
            <p:nvPr/>
          </p:nvSpPr>
          <p:spPr>
            <a:xfrm>
              <a:off x="2590800" y="4205590"/>
              <a:ext cx="1828800" cy="307777"/>
            </a:xfrm>
            <a:prstGeom prst="rect">
              <a:avLst/>
            </a:prstGeom>
            <a:noFill/>
          </p:spPr>
          <p:txBody>
            <a:bodyPr wrap="square" rtlCol="0">
              <a:spAutoFit/>
            </a:bodyPr>
            <a:lstStyle/>
            <a:p>
              <a:r>
                <a:rPr lang="en-US" sz="1400" b="1" dirty="0" err="1" smtClean="0"/>
                <a:t>Keplerian</a:t>
              </a:r>
              <a:r>
                <a:rPr lang="en-US" sz="1400" b="1" dirty="0" smtClean="0"/>
                <a:t> Telescope</a:t>
              </a:r>
              <a:endParaRPr lang="en-US" sz="1400" dirty="0"/>
            </a:p>
          </p:txBody>
        </p:sp>
      </p:grpSp>
      <p:pic>
        <p:nvPicPr>
          <p:cNvPr id="17410" name="Picture 2" descr="https://www.universetoday.com/wp-content/uploads/2008/07/galileo_telescope-700x43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808794"/>
            <a:ext cx="3210279" cy="1981201"/>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http://www.stellarproducts.com/about/personal/vacations/Great%20Astronomers/KeplerScop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4141524"/>
            <a:ext cx="3210279" cy="12672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431336" y="5396548"/>
            <a:ext cx="1091966" cy="246221"/>
          </a:xfrm>
          <a:prstGeom prst="rect">
            <a:avLst/>
          </a:prstGeom>
          <a:noFill/>
        </p:spPr>
        <p:txBody>
          <a:bodyPr wrap="none" rtlCol="0">
            <a:spAutoFit/>
          </a:bodyPr>
          <a:lstStyle/>
          <a:p>
            <a:r>
              <a:rPr lang="en-US" sz="1000" dirty="0" smtClean="0"/>
              <a:t>credit: </a:t>
            </a:r>
            <a:r>
              <a:rPr lang="en-US" sz="1000" dirty="0"/>
              <a:t>Don </a:t>
            </a:r>
            <a:r>
              <a:rPr lang="en-US" sz="1000" dirty="0" err="1"/>
              <a:t>Bruns</a:t>
            </a:r>
            <a:endParaRPr lang="en-US" sz="1000" dirty="0"/>
          </a:p>
        </p:txBody>
      </p:sp>
    </p:spTree>
    <p:extLst>
      <p:ext uri="{BB962C8B-B14F-4D97-AF65-F5344CB8AC3E}">
        <p14:creationId xmlns:p14="http://schemas.microsoft.com/office/powerpoint/2010/main" val="6538881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Unit 3</a:t>
            </a:r>
            <a:endParaRPr lang="en-US" dirty="0"/>
          </a:p>
        </p:txBody>
      </p:sp>
      <p:sp>
        <p:nvSpPr>
          <p:cNvPr id="3" name="TextBox 2"/>
          <p:cNvSpPr txBox="1"/>
          <p:nvPr/>
        </p:nvSpPr>
        <p:spPr>
          <a:xfrm>
            <a:off x="110048" y="685800"/>
            <a:ext cx="3540328" cy="523220"/>
          </a:xfrm>
          <a:prstGeom prst="rect">
            <a:avLst/>
          </a:prstGeom>
          <a:noFill/>
        </p:spPr>
        <p:txBody>
          <a:bodyPr wrap="none" rtlCol="0">
            <a:spAutoFit/>
          </a:bodyPr>
          <a:lstStyle/>
          <a:p>
            <a:r>
              <a:rPr lang="en-US" sz="2800" dirty="0" smtClean="0"/>
              <a:t>Telescopes – Reflecting</a:t>
            </a:r>
            <a:endParaRPr lang="en-US" sz="2800" dirty="0"/>
          </a:p>
        </p:txBody>
      </p:sp>
      <p:pic>
        <p:nvPicPr>
          <p:cNvPr id="19458" name="Picture 2" descr="http://www.ezizka.net/astronomy/lessons/topicslesson05/graphics/reflector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7248" y="1121603"/>
            <a:ext cx="4572000" cy="44409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10048" y="1524000"/>
            <a:ext cx="4267200" cy="2769989"/>
          </a:xfrm>
          <a:prstGeom prst="rect">
            <a:avLst/>
          </a:prstGeom>
          <a:noFill/>
        </p:spPr>
        <p:txBody>
          <a:bodyPr wrap="square" rtlCol="0">
            <a:spAutoFit/>
          </a:bodyPr>
          <a:lstStyle/>
          <a:p>
            <a:pPr marL="285750" indent="-285750">
              <a:buFont typeface="Arial" panose="020B0604020202020204" pitchFamily="34" charset="0"/>
              <a:buChar char="•"/>
            </a:pPr>
            <a:r>
              <a:rPr lang="en-US" dirty="0" smtClean="0"/>
              <a:t>Much longer focal length gives more angular magnification</a:t>
            </a:r>
          </a:p>
          <a:p>
            <a:pPr marL="285750" indent="-285750">
              <a:buFont typeface="Arial" panose="020B0604020202020204" pitchFamily="34" charset="0"/>
              <a:buChar char="•"/>
            </a:pPr>
            <a:endParaRPr lang="en-US" sz="1000" dirty="0" smtClean="0"/>
          </a:p>
          <a:p>
            <a:pPr marL="285750" indent="-285750">
              <a:buFont typeface="Arial" panose="020B0604020202020204" pitchFamily="34" charset="0"/>
              <a:buChar char="•"/>
            </a:pPr>
            <a:r>
              <a:rPr lang="en-US" dirty="0"/>
              <a:t>Are </a:t>
            </a:r>
            <a:r>
              <a:rPr lang="en-US" i="1" dirty="0"/>
              <a:t>much</a:t>
            </a:r>
            <a:r>
              <a:rPr lang="en-US" dirty="0"/>
              <a:t> more compact than refracting telescope of similar </a:t>
            </a:r>
            <a:r>
              <a:rPr lang="en-US" dirty="0" smtClean="0"/>
              <a:t>power</a:t>
            </a:r>
          </a:p>
          <a:p>
            <a:pPr marL="285750" indent="-285750">
              <a:buFont typeface="Arial" panose="020B0604020202020204" pitchFamily="34" charset="0"/>
              <a:buChar char="•"/>
            </a:pPr>
            <a:endParaRPr lang="en-US" sz="1000" dirty="0" smtClean="0"/>
          </a:p>
          <a:p>
            <a:pPr marL="285750" indent="-285750">
              <a:buFont typeface="Arial" panose="020B0604020202020204" pitchFamily="34" charset="0"/>
              <a:buChar char="•"/>
            </a:pPr>
            <a:r>
              <a:rPr lang="en-US" dirty="0" smtClean="0"/>
              <a:t>Easier to manufacture large diameter mirrors than lenses</a:t>
            </a:r>
          </a:p>
          <a:p>
            <a:pPr marL="285750" indent="-285750">
              <a:buFont typeface="Arial" panose="020B0604020202020204" pitchFamily="34" charset="0"/>
              <a:buChar char="•"/>
            </a:pPr>
            <a:endParaRPr lang="en-US" sz="1000" dirty="0" smtClean="0"/>
          </a:p>
          <a:p>
            <a:pPr marL="285750" indent="-285750">
              <a:buFont typeface="Arial" panose="020B0604020202020204" pitchFamily="34" charset="0"/>
              <a:buChar char="•"/>
            </a:pPr>
            <a:r>
              <a:rPr lang="en-US" dirty="0" smtClean="0"/>
              <a:t>Mirrors are free of chromatic aberration (Newton’s motivation for invention!)</a:t>
            </a:r>
          </a:p>
        </p:txBody>
      </p:sp>
      <p:pic>
        <p:nvPicPr>
          <p:cNvPr id="19462" name="Picture 6" descr="https://www.geek.com/g00/3_c-7x78x78x78.hffl.dpn_/c-7NPSFQIFVT34x24iuuqtx3ax2fx2fx78x78x78.hffl.dpnx2fx78q-dpoufoux2fvqmpbetx2f3125x2f13x2fofx78upo-ufmftdpqf-736y461.kqhx3fj21d.nbsl.jnbhf.uzqf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48" y="4578762"/>
            <a:ext cx="3471352" cy="194395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581400" y="6096000"/>
            <a:ext cx="1752600" cy="523220"/>
          </a:xfrm>
          <a:prstGeom prst="rect">
            <a:avLst/>
          </a:prstGeom>
          <a:noFill/>
        </p:spPr>
        <p:txBody>
          <a:bodyPr wrap="square" rtlCol="0">
            <a:spAutoFit/>
          </a:bodyPr>
          <a:lstStyle/>
          <a:p>
            <a:r>
              <a:rPr lang="en-US" sz="1400" b="1" dirty="0" smtClean="0"/>
              <a:t>Newton’s First Reflecting Telescope</a:t>
            </a:r>
            <a:endParaRPr lang="en-US" sz="1400" dirty="0"/>
          </a:p>
        </p:txBody>
      </p:sp>
    </p:spTree>
    <p:extLst>
      <p:ext uri="{BB962C8B-B14F-4D97-AF65-F5344CB8AC3E}">
        <p14:creationId xmlns:p14="http://schemas.microsoft.com/office/powerpoint/2010/main" val="4521972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Unit 3</a:t>
            </a:r>
            <a:endParaRPr lang="en-US" dirty="0"/>
          </a:p>
        </p:txBody>
      </p:sp>
      <p:sp>
        <p:nvSpPr>
          <p:cNvPr id="3" name="TextBox 2"/>
          <p:cNvSpPr txBox="1"/>
          <p:nvPr/>
        </p:nvSpPr>
        <p:spPr>
          <a:xfrm>
            <a:off x="110048" y="685800"/>
            <a:ext cx="3950825" cy="523220"/>
          </a:xfrm>
          <a:prstGeom prst="rect">
            <a:avLst/>
          </a:prstGeom>
          <a:noFill/>
        </p:spPr>
        <p:txBody>
          <a:bodyPr wrap="none" rtlCol="0">
            <a:spAutoFit/>
          </a:bodyPr>
          <a:lstStyle/>
          <a:p>
            <a:r>
              <a:rPr lang="en-US" sz="2800" dirty="0" smtClean="0"/>
              <a:t>Telescopes – </a:t>
            </a:r>
            <a:r>
              <a:rPr lang="en-US" sz="2800" dirty="0" err="1" smtClean="0"/>
              <a:t>Catadioptric</a:t>
            </a:r>
            <a:r>
              <a:rPr lang="en-US" sz="2800" dirty="0" smtClean="0"/>
              <a:t> </a:t>
            </a:r>
            <a:endParaRPr lang="en-US" sz="2800" dirty="0"/>
          </a:p>
        </p:txBody>
      </p:sp>
      <p:pic>
        <p:nvPicPr>
          <p:cNvPr id="16386" name="Picture 2" descr="http://www.public.asu.edu/~atpcs/atpcs/Univ10e/Images/6268_fig06_1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231" y="1371600"/>
            <a:ext cx="3715642" cy="481078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4773168" y="990600"/>
            <a:ext cx="4196159" cy="1874150"/>
            <a:chOff x="4773168" y="1752600"/>
            <a:chExt cx="4196159" cy="1874150"/>
          </a:xfrm>
        </p:grpSpPr>
        <p:pic>
          <p:nvPicPr>
            <p:cNvPr id="16388" name="Picture 4" descr="https://www.naturewindowsphoto.com/wp-content/uploads/2015/02/schmidt-cassegrain-diagram.jpg"/>
            <p:cNvPicPr>
              <a:picLocks noChangeAspect="1" noChangeArrowheads="1"/>
            </p:cNvPicPr>
            <p:nvPr/>
          </p:nvPicPr>
          <p:blipFill rotWithShape="1">
            <a:blip r:embed="rId3">
              <a:extLst>
                <a:ext uri="{28A0092B-C50C-407E-A947-70E740481C1C}">
                  <a14:useLocalDpi xmlns:a14="http://schemas.microsoft.com/office/drawing/2010/main" val="0"/>
                </a:ext>
              </a:extLst>
            </a:blip>
            <a:srcRect l="2379" r="2622"/>
            <a:stretch/>
          </p:blipFill>
          <p:spPr bwMode="auto">
            <a:xfrm>
              <a:off x="4800600" y="1981200"/>
              <a:ext cx="4168727" cy="16455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773168" y="1752600"/>
              <a:ext cx="2465832" cy="307777"/>
            </a:xfrm>
            <a:prstGeom prst="rect">
              <a:avLst/>
            </a:prstGeom>
            <a:noFill/>
          </p:spPr>
          <p:txBody>
            <a:bodyPr wrap="square" rtlCol="0">
              <a:spAutoFit/>
            </a:bodyPr>
            <a:lstStyle/>
            <a:p>
              <a:r>
                <a:rPr lang="en-US" sz="1400" b="1" dirty="0" smtClean="0"/>
                <a:t>Schmidt-</a:t>
              </a:r>
              <a:r>
                <a:rPr lang="en-US" sz="1400" b="1" dirty="0" err="1" smtClean="0"/>
                <a:t>Cassegrain</a:t>
              </a:r>
              <a:r>
                <a:rPr lang="en-US" sz="1400" b="1" dirty="0" smtClean="0"/>
                <a:t> Telescope</a:t>
              </a:r>
              <a:endParaRPr lang="en-US" sz="1400" dirty="0"/>
            </a:p>
          </p:txBody>
        </p:sp>
      </p:grpSp>
      <p:pic>
        <p:nvPicPr>
          <p:cNvPr id="16390" name="Picture 6" descr="http://www.sfastro.net/Images/CM-110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4000" y="3093350"/>
            <a:ext cx="2971800" cy="328553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086600" y="6327576"/>
            <a:ext cx="1311578" cy="215444"/>
          </a:xfrm>
          <a:prstGeom prst="rect">
            <a:avLst/>
          </a:prstGeom>
          <a:noFill/>
        </p:spPr>
        <p:txBody>
          <a:bodyPr wrap="none" rtlCol="0">
            <a:spAutoFit/>
          </a:bodyPr>
          <a:lstStyle/>
          <a:p>
            <a:r>
              <a:rPr lang="en-US" sz="800" dirty="0" smtClean="0"/>
              <a:t>credit: Glenn @ sfastro.net</a:t>
            </a:r>
            <a:endParaRPr lang="en-US" sz="800" dirty="0"/>
          </a:p>
        </p:txBody>
      </p:sp>
    </p:spTree>
    <p:extLst>
      <p:ext uri="{BB962C8B-B14F-4D97-AF65-F5344CB8AC3E}">
        <p14:creationId xmlns:p14="http://schemas.microsoft.com/office/powerpoint/2010/main" val="36911607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Unit 3</a:t>
            </a:r>
            <a:endParaRPr lang="en-US" dirty="0"/>
          </a:p>
        </p:txBody>
      </p:sp>
      <p:sp>
        <p:nvSpPr>
          <p:cNvPr id="3" name="TextBox 2"/>
          <p:cNvSpPr txBox="1"/>
          <p:nvPr/>
        </p:nvSpPr>
        <p:spPr>
          <a:xfrm>
            <a:off x="110048" y="685800"/>
            <a:ext cx="3770969" cy="523220"/>
          </a:xfrm>
          <a:prstGeom prst="rect">
            <a:avLst/>
          </a:prstGeom>
          <a:noFill/>
        </p:spPr>
        <p:txBody>
          <a:bodyPr wrap="none" rtlCol="0">
            <a:spAutoFit/>
          </a:bodyPr>
          <a:lstStyle/>
          <a:p>
            <a:r>
              <a:rPr lang="en-US" sz="2800" dirty="0" smtClean="0"/>
              <a:t>Telescopes – The Hubble</a:t>
            </a:r>
            <a:endParaRPr lang="en-US" sz="2800" dirty="0"/>
          </a:p>
        </p:txBody>
      </p:sp>
      <p:grpSp>
        <p:nvGrpSpPr>
          <p:cNvPr id="5" name="Group 4"/>
          <p:cNvGrpSpPr/>
          <p:nvPr/>
        </p:nvGrpSpPr>
        <p:grpSpPr>
          <a:xfrm>
            <a:off x="5177799" y="3649874"/>
            <a:ext cx="3920947" cy="2939617"/>
            <a:chOff x="4612145" y="1154731"/>
            <a:chExt cx="4582690" cy="3435740"/>
          </a:xfrm>
        </p:grpSpPr>
        <p:pic>
          <p:nvPicPr>
            <p:cNvPr id="10" name="Picture 9"/>
            <p:cNvPicPr>
              <a:picLocks noChangeAspect="1"/>
            </p:cNvPicPr>
            <p:nvPr/>
          </p:nvPicPr>
          <p:blipFill>
            <a:blip r:embed="rId2"/>
            <a:stretch>
              <a:fillRect/>
            </a:stretch>
          </p:blipFill>
          <p:spPr>
            <a:xfrm>
              <a:off x="4875932" y="1490824"/>
              <a:ext cx="4181177" cy="3099647"/>
            </a:xfrm>
            <a:prstGeom prst="rect">
              <a:avLst/>
            </a:prstGeom>
          </p:spPr>
        </p:pic>
        <p:sp>
          <p:nvSpPr>
            <p:cNvPr id="12" name="TextBox 11"/>
            <p:cNvSpPr txBox="1"/>
            <p:nvPr/>
          </p:nvSpPr>
          <p:spPr>
            <a:xfrm>
              <a:off x="4612145" y="1154731"/>
              <a:ext cx="4582690" cy="359721"/>
            </a:xfrm>
            <a:prstGeom prst="rect">
              <a:avLst/>
            </a:prstGeom>
            <a:noFill/>
          </p:spPr>
          <p:txBody>
            <a:bodyPr wrap="square" rtlCol="0">
              <a:spAutoFit/>
            </a:bodyPr>
            <a:lstStyle/>
            <a:p>
              <a:pPr algn="r"/>
              <a:r>
                <a:rPr lang="en-US" sz="1400" b="1" dirty="0" smtClean="0"/>
                <a:t>Ritchey-Chretien </a:t>
              </a:r>
              <a:r>
                <a:rPr lang="en-US" sz="1400" b="1" dirty="0" err="1" smtClean="0"/>
                <a:t>Cassegrain</a:t>
              </a:r>
              <a:endParaRPr lang="en-US" sz="1400" b="1" dirty="0"/>
            </a:p>
          </p:txBody>
        </p:sp>
      </p:grpSp>
      <p:grpSp>
        <p:nvGrpSpPr>
          <p:cNvPr id="15" name="Group 14"/>
          <p:cNvGrpSpPr/>
          <p:nvPr/>
        </p:nvGrpSpPr>
        <p:grpSpPr>
          <a:xfrm>
            <a:off x="304800" y="1143000"/>
            <a:ext cx="6667500" cy="4306533"/>
            <a:chOff x="838200" y="1219200"/>
            <a:chExt cx="6667500" cy="4306533"/>
          </a:xfrm>
        </p:grpSpPr>
        <p:pic>
          <p:nvPicPr>
            <p:cNvPr id="16" name="Picture 2" descr="http://hubblesite.org/the_telescope/hubble_essentials/graphics/telescope_essentials_howworks2_lg.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68108"/>
              <a:ext cx="6667500" cy="385762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3200400" y="3111926"/>
              <a:ext cx="1808508" cy="369332"/>
            </a:xfrm>
            <a:prstGeom prst="rect">
              <a:avLst/>
            </a:prstGeom>
            <a:noFill/>
          </p:spPr>
          <p:txBody>
            <a:bodyPr wrap="none" rtlCol="0">
              <a:spAutoFit/>
            </a:bodyPr>
            <a:lstStyle/>
            <a:p>
              <a:pPr lvl="1"/>
              <a:r>
                <a:rPr lang="en-US" dirty="0" smtClean="0"/>
                <a:t>R2 = 1.36 m </a:t>
              </a:r>
              <a:endParaRPr lang="en-US" dirty="0"/>
            </a:p>
          </p:txBody>
        </p:sp>
        <p:sp>
          <p:nvSpPr>
            <p:cNvPr id="18" name="Rectangle 17"/>
            <p:cNvSpPr/>
            <p:nvPr/>
          </p:nvSpPr>
          <p:spPr>
            <a:xfrm>
              <a:off x="5113002" y="3296592"/>
              <a:ext cx="1872629" cy="369332"/>
            </a:xfrm>
            <a:prstGeom prst="rect">
              <a:avLst/>
            </a:prstGeom>
          </p:spPr>
          <p:txBody>
            <a:bodyPr wrap="none">
              <a:spAutoFit/>
            </a:bodyPr>
            <a:lstStyle/>
            <a:p>
              <a:pPr lvl="1"/>
              <a:r>
                <a:rPr lang="en-US" dirty="0"/>
                <a:t>R1 = 11.04 m</a:t>
              </a:r>
            </a:p>
          </p:txBody>
        </p:sp>
        <p:sp>
          <p:nvSpPr>
            <p:cNvPr id="19" name="Rectangle 18"/>
            <p:cNvSpPr/>
            <p:nvPr/>
          </p:nvSpPr>
          <p:spPr>
            <a:xfrm>
              <a:off x="4343400" y="1219200"/>
              <a:ext cx="1539204" cy="369332"/>
            </a:xfrm>
            <a:prstGeom prst="rect">
              <a:avLst/>
            </a:prstGeom>
          </p:spPr>
          <p:txBody>
            <a:bodyPr wrap="none">
              <a:spAutoFit/>
            </a:bodyPr>
            <a:lstStyle/>
            <a:p>
              <a:pPr lvl="1"/>
              <a:r>
                <a:rPr lang="en-US" dirty="0"/>
                <a:t>D = 4.9 m</a:t>
              </a:r>
            </a:p>
          </p:txBody>
        </p:sp>
        <p:cxnSp>
          <p:nvCxnSpPr>
            <p:cNvPr id="20" name="Straight Arrow Connector 19"/>
            <p:cNvCxnSpPr/>
            <p:nvPr/>
          </p:nvCxnSpPr>
          <p:spPr>
            <a:xfrm flipH="1" flipV="1">
              <a:off x="4423401" y="1618724"/>
              <a:ext cx="1821198" cy="2725"/>
            </a:xfrm>
            <a:prstGeom prst="straightConnector1">
              <a:avLst/>
            </a:prstGeom>
            <a:ln w="222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51898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Unit 3</a:t>
            </a:r>
            <a:endParaRPr lang="en-US" dirty="0"/>
          </a:p>
        </p:txBody>
      </p:sp>
      <p:sp>
        <p:nvSpPr>
          <p:cNvPr id="3" name="TextBox 2"/>
          <p:cNvSpPr txBox="1"/>
          <p:nvPr/>
        </p:nvSpPr>
        <p:spPr>
          <a:xfrm>
            <a:off x="110048" y="685800"/>
            <a:ext cx="5288051" cy="523220"/>
          </a:xfrm>
          <a:prstGeom prst="rect">
            <a:avLst/>
          </a:prstGeom>
          <a:noFill/>
        </p:spPr>
        <p:txBody>
          <a:bodyPr wrap="none" rtlCol="0">
            <a:spAutoFit/>
          </a:bodyPr>
          <a:lstStyle/>
          <a:p>
            <a:r>
              <a:rPr lang="en-US" sz="2800" dirty="0" smtClean="0"/>
              <a:t>Telescopes – Diameter Comparison</a:t>
            </a:r>
            <a:endParaRPr lang="en-US" sz="2800" dirty="0"/>
          </a:p>
        </p:txBody>
      </p:sp>
      <p:pic>
        <p:nvPicPr>
          <p:cNvPr id="21506" name="Picture 2" descr="https://upload.wikimedia.org/wikipedia/commons/thumb/c/c5/Comparison_optical_telescope_primary_mirrors.svg/2000px-Comparison_optical_telescope_primary_mirrors.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1549476"/>
            <a:ext cx="4771826" cy="477182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5601104" y="609601"/>
            <a:ext cx="3466266" cy="2863833"/>
            <a:chOff x="5595257" y="3054927"/>
            <a:chExt cx="3466266" cy="2863833"/>
          </a:xfrm>
        </p:grpSpPr>
        <p:pic>
          <p:nvPicPr>
            <p:cNvPr id="21508" name="Picture 4" descr="http://www.ifa.hawaii.edu/images/aerial-tour/kecks-50b.jpg"/>
            <p:cNvPicPr>
              <a:picLocks noChangeAspect="1" noChangeArrowheads="1"/>
            </p:cNvPicPr>
            <p:nvPr/>
          </p:nvPicPr>
          <p:blipFill rotWithShape="1">
            <a:blip r:embed="rId3">
              <a:extLst>
                <a:ext uri="{28A0092B-C50C-407E-A947-70E740481C1C}">
                  <a14:useLocalDpi xmlns:a14="http://schemas.microsoft.com/office/drawing/2010/main" val="0"/>
                </a:ext>
              </a:extLst>
            </a:blip>
            <a:srcRect l="8166" t="9602" r="11904"/>
            <a:stretch/>
          </p:blipFill>
          <p:spPr bwMode="auto">
            <a:xfrm>
              <a:off x="5667767" y="3327960"/>
              <a:ext cx="3393756" cy="2590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595257" y="3054927"/>
              <a:ext cx="2465832" cy="307777"/>
            </a:xfrm>
            <a:prstGeom prst="rect">
              <a:avLst/>
            </a:prstGeom>
            <a:noFill/>
          </p:spPr>
          <p:txBody>
            <a:bodyPr wrap="square" rtlCol="0">
              <a:spAutoFit/>
            </a:bodyPr>
            <a:lstStyle/>
            <a:p>
              <a:r>
                <a:rPr lang="en-US" sz="1400" b="1" dirty="0" smtClean="0"/>
                <a:t>Keck Observatory – Hawaii</a:t>
              </a:r>
              <a:endParaRPr lang="en-US" sz="1400" dirty="0"/>
            </a:p>
          </p:txBody>
        </p:sp>
      </p:grpSp>
      <p:grpSp>
        <p:nvGrpSpPr>
          <p:cNvPr id="5" name="Group 4"/>
          <p:cNvGrpSpPr/>
          <p:nvPr/>
        </p:nvGrpSpPr>
        <p:grpSpPr>
          <a:xfrm>
            <a:off x="5570002" y="3581400"/>
            <a:ext cx="3573998" cy="3056171"/>
            <a:chOff x="5570002" y="3419734"/>
            <a:chExt cx="3573998" cy="3056171"/>
          </a:xfrm>
        </p:grpSpPr>
        <p:pic>
          <p:nvPicPr>
            <p:cNvPr id="21510" name="Picture 6" descr="https://img.newatlas.com/e-elt-3.jpg?auto=format%2Ccompress&amp;fit=max&amp;h=670&amp;q=60&amp;w=1000&amp;s=d458beef2188286a9ef816b06f321ef1"/>
            <p:cNvPicPr>
              <a:picLocks noChangeAspect="1" noChangeArrowheads="1"/>
            </p:cNvPicPr>
            <p:nvPr/>
          </p:nvPicPr>
          <p:blipFill rotWithShape="1">
            <a:blip r:embed="rId4">
              <a:extLst>
                <a:ext uri="{28A0092B-C50C-407E-A947-70E740481C1C}">
                  <a14:useLocalDpi xmlns:a14="http://schemas.microsoft.com/office/drawing/2010/main" val="0"/>
                </a:ext>
              </a:extLst>
            </a:blip>
            <a:srcRect l="20117"/>
            <a:stretch/>
          </p:blipFill>
          <p:spPr bwMode="auto">
            <a:xfrm>
              <a:off x="5673614" y="3673811"/>
              <a:ext cx="3470386" cy="280209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570002" y="3419734"/>
              <a:ext cx="3497368" cy="307777"/>
            </a:xfrm>
            <a:prstGeom prst="rect">
              <a:avLst/>
            </a:prstGeom>
            <a:noFill/>
          </p:spPr>
          <p:txBody>
            <a:bodyPr wrap="square" rtlCol="0">
              <a:spAutoFit/>
            </a:bodyPr>
            <a:lstStyle/>
            <a:p>
              <a:r>
                <a:rPr lang="en-US" sz="1400" b="1" dirty="0" smtClean="0"/>
                <a:t>Extremely Large Telescope – Chile (planned)</a:t>
              </a:r>
              <a:endParaRPr lang="en-US" sz="1400" dirty="0"/>
            </a:p>
          </p:txBody>
        </p:sp>
      </p:grpSp>
    </p:spTree>
    <p:extLst>
      <p:ext uri="{BB962C8B-B14F-4D97-AF65-F5344CB8AC3E}">
        <p14:creationId xmlns:p14="http://schemas.microsoft.com/office/powerpoint/2010/main" val="27180874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Unit 3</a:t>
            </a:r>
            <a:endParaRPr lang="en-US" dirty="0"/>
          </a:p>
        </p:txBody>
      </p:sp>
      <p:sp>
        <p:nvSpPr>
          <p:cNvPr id="5" name="TextBox 4"/>
          <p:cNvSpPr txBox="1"/>
          <p:nvPr/>
        </p:nvSpPr>
        <p:spPr>
          <a:xfrm>
            <a:off x="110048" y="685800"/>
            <a:ext cx="2005677" cy="523220"/>
          </a:xfrm>
          <a:prstGeom prst="rect">
            <a:avLst/>
          </a:prstGeom>
          <a:noFill/>
        </p:spPr>
        <p:txBody>
          <a:bodyPr wrap="none" rtlCol="0">
            <a:spAutoFit/>
          </a:bodyPr>
          <a:lstStyle/>
          <a:p>
            <a:r>
              <a:rPr lang="en-US" sz="2800" dirty="0" smtClean="0"/>
              <a:t>Thick Lenses</a:t>
            </a:r>
            <a:endParaRPr lang="en-US" sz="2800"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10665" y="1188602"/>
            <a:ext cx="6025073" cy="2233302"/>
          </a:xfrm>
          <a:prstGeom prst="rect">
            <a:avLst/>
          </a:prstGeom>
        </p:spPr>
      </p:pic>
      <p:grpSp>
        <p:nvGrpSpPr>
          <p:cNvPr id="7" name="Group 6"/>
          <p:cNvGrpSpPr/>
          <p:nvPr/>
        </p:nvGrpSpPr>
        <p:grpSpPr>
          <a:xfrm>
            <a:off x="73472" y="3962400"/>
            <a:ext cx="8963025" cy="2325542"/>
            <a:chOff x="1524000" y="4267200"/>
            <a:chExt cx="7048500" cy="1828800"/>
          </a:xfrm>
        </p:grpSpPr>
        <p:pic>
          <p:nvPicPr>
            <p:cNvPr id="20484" name="Picture 4" descr="https://upload.wikimedia.org/wikipedia/commons/thumb/e/e3/Cardinal-points-1.svg/250px-Cardinal-points-1.svg.png"/>
            <p:cNvPicPr>
              <a:picLocks noChangeAspect="1" noChangeArrowheads="1"/>
            </p:cNvPicPr>
            <p:nvPr/>
          </p:nvPicPr>
          <p:blipFill rotWithShape="1">
            <a:blip r:embed="rId3">
              <a:extLst>
                <a:ext uri="{28A0092B-C50C-407E-A947-70E740481C1C}">
                  <a14:useLocalDpi xmlns:a14="http://schemas.microsoft.com/office/drawing/2010/main" val="0"/>
                </a:ext>
              </a:extLst>
            </a:blip>
            <a:srcRect b="50769"/>
            <a:stretch/>
          </p:blipFill>
          <p:spPr bwMode="auto">
            <a:xfrm>
              <a:off x="1524000" y="4267200"/>
              <a:ext cx="238125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upload.wikimedia.org/wikipedia/commons/thumb/e/e3/Cardinal-points-1.svg/250px-Cardinal-points-1.svg.png"/>
            <p:cNvPicPr>
              <a:picLocks noChangeAspect="1" noChangeArrowheads="1"/>
            </p:cNvPicPr>
            <p:nvPr/>
          </p:nvPicPr>
          <p:blipFill rotWithShape="1">
            <a:blip r:embed="rId3">
              <a:extLst>
                <a:ext uri="{28A0092B-C50C-407E-A947-70E740481C1C}">
                  <a14:useLocalDpi xmlns:a14="http://schemas.microsoft.com/office/drawing/2010/main" val="0"/>
                </a:ext>
              </a:extLst>
            </a:blip>
            <a:srcRect t="51118"/>
            <a:stretch/>
          </p:blipFill>
          <p:spPr bwMode="auto">
            <a:xfrm>
              <a:off x="4038600" y="4267200"/>
              <a:ext cx="2381250" cy="18158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6858000" y="4267200"/>
              <a:ext cx="1714500" cy="1562100"/>
            </a:xfrm>
            <a:prstGeom prst="rect">
              <a:avLst/>
            </a:prstGeom>
          </p:spPr>
        </p:pic>
      </p:grpSp>
      <p:sp>
        <p:nvSpPr>
          <p:cNvPr id="8" name="TextBox 7"/>
          <p:cNvSpPr txBox="1"/>
          <p:nvPr/>
        </p:nvSpPr>
        <p:spPr>
          <a:xfrm>
            <a:off x="6096" y="1306790"/>
            <a:ext cx="3041904" cy="2708434"/>
          </a:xfrm>
          <a:prstGeom prst="rect">
            <a:avLst/>
          </a:prstGeom>
          <a:noFill/>
        </p:spPr>
        <p:txBody>
          <a:bodyPr wrap="square" rtlCol="0">
            <a:spAutoFit/>
          </a:bodyPr>
          <a:lstStyle/>
          <a:p>
            <a:pPr marL="285750" indent="-285750">
              <a:buFont typeface="Arial" panose="020B0604020202020204" pitchFamily="34" charset="0"/>
              <a:buChar char="•"/>
            </a:pPr>
            <a:r>
              <a:rPr lang="en-US" sz="1400" dirty="0"/>
              <a:t>D</a:t>
            </a:r>
            <a:r>
              <a:rPr lang="en-US" sz="1400" dirty="0" smtClean="0"/>
              <a:t>istance measurements now with respect to </a:t>
            </a:r>
            <a:r>
              <a:rPr lang="en-US" sz="1400" b="1" dirty="0" smtClean="0"/>
              <a:t>Principal Planes </a:t>
            </a:r>
            <a:r>
              <a:rPr lang="en-US" sz="1400" dirty="0" smtClean="0"/>
              <a:t>and </a:t>
            </a:r>
            <a:r>
              <a:rPr lang="en-US" sz="1400" b="1" dirty="0" smtClean="0"/>
              <a:t>Points</a:t>
            </a:r>
            <a:r>
              <a:rPr lang="en-US" sz="1400" dirty="0" smtClean="0"/>
              <a:t> (</a:t>
            </a:r>
            <a:r>
              <a:rPr lang="en-US" sz="1400" dirty="0"/>
              <a:t>P</a:t>
            </a:r>
            <a:r>
              <a:rPr lang="en-US" sz="1400" baseline="-25000" dirty="0"/>
              <a:t>1</a:t>
            </a:r>
            <a:r>
              <a:rPr lang="en-US" sz="1400" dirty="0"/>
              <a:t>, P</a:t>
            </a:r>
            <a:r>
              <a:rPr lang="en-US" sz="1400" baseline="-25000" dirty="0"/>
              <a:t>2</a:t>
            </a:r>
            <a:r>
              <a:rPr lang="en-US" sz="1400" dirty="0" smtClean="0"/>
              <a:t> and H</a:t>
            </a:r>
            <a:r>
              <a:rPr lang="en-US" sz="1400" baseline="-25000" dirty="0" smtClean="0"/>
              <a:t>1</a:t>
            </a:r>
            <a:r>
              <a:rPr lang="en-US" sz="1400" dirty="0" smtClean="0"/>
              <a:t>, H</a:t>
            </a:r>
            <a:r>
              <a:rPr lang="en-US" sz="1400" baseline="-25000" dirty="0" smtClean="0"/>
              <a:t>2</a:t>
            </a:r>
            <a:r>
              <a:rPr lang="en-US" sz="1400" dirty="0" smtClean="0"/>
              <a:t>)</a:t>
            </a:r>
          </a:p>
          <a:p>
            <a:pPr marL="285750" indent="-285750">
              <a:buFont typeface="Arial" panose="020B0604020202020204" pitchFamily="34" charset="0"/>
              <a:buChar char="•"/>
            </a:pPr>
            <a:endParaRPr lang="en-US" sz="800" dirty="0" smtClean="0"/>
          </a:p>
          <a:p>
            <a:pPr marL="285750" indent="-285750">
              <a:buFont typeface="Arial" panose="020B0604020202020204" pitchFamily="34" charset="0"/>
              <a:buChar char="•"/>
            </a:pPr>
            <a:r>
              <a:rPr lang="en-US" sz="1400" dirty="0" smtClean="0"/>
              <a:t>Angles measurements now found using </a:t>
            </a:r>
            <a:r>
              <a:rPr lang="en-US" sz="1400" b="1" dirty="0" smtClean="0"/>
              <a:t>Nodal Points</a:t>
            </a:r>
          </a:p>
          <a:p>
            <a:pPr marL="285750" indent="-285750">
              <a:buFont typeface="Arial" panose="020B0604020202020204" pitchFamily="34" charset="0"/>
              <a:buChar char="•"/>
            </a:pPr>
            <a:endParaRPr lang="en-US" sz="800" b="1" dirty="0" smtClean="0"/>
          </a:p>
          <a:p>
            <a:pPr marL="285750" indent="-285750">
              <a:buFont typeface="Arial" panose="020B0604020202020204" pitchFamily="34" charset="0"/>
              <a:buChar char="•"/>
            </a:pPr>
            <a:r>
              <a:rPr lang="en-US" sz="1400" dirty="0" smtClean="0"/>
              <a:t>By knowing </a:t>
            </a:r>
            <a:r>
              <a:rPr lang="en-US" sz="1400" b="1" dirty="0" smtClean="0"/>
              <a:t>Focal </a:t>
            </a:r>
            <a:r>
              <a:rPr lang="en-US" sz="1400" b="1" dirty="0"/>
              <a:t>P</a:t>
            </a:r>
            <a:r>
              <a:rPr lang="en-US" sz="1400" b="1" dirty="0" smtClean="0"/>
              <a:t>oints, Principle </a:t>
            </a:r>
            <a:r>
              <a:rPr lang="en-US" sz="1400" b="1" dirty="0"/>
              <a:t>P</a:t>
            </a:r>
            <a:r>
              <a:rPr lang="en-US" sz="1400" b="1" dirty="0" smtClean="0"/>
              <a:t>oints, and Nodal Points</a:t>
            </a:r>
            <a:r>
              <a:rPr lang="en-US" sz="1400" dirty="0" smtClean="0"/>
              <a:t>, can calculate rays for any thick lens system</a:t>
            </a:r>
          </a:p>
          <a:p>
            <a:pPr marL="285750" indent="-285750">
              <a:buFont typeface="Arial" panose="020B0604020202020204" pitchFamily="34" charset="0"/>
              <a:buChar char="•"/>
            </a:pPr>
            <a:endParaRPr lang="en-US" sz="800" dirty="0" smtClean="0"/>
          </a:p>
          <a:p>
            <a:pPr marL="285750" indent="-285750">
              <a:buFont typeface="Arial" panose="020B0604020202020204" pitchFamily="34" charset="0"/>
              <a:buChar char="•"/>
            </a:pPr>
            <a:r>
              <a:rPr lang="en-US" sz="1400" dirty="0" smtClean="0"/>
              <a:t>These 6 pts are the </a:t>
            </a:r>
            <a:r>
              <a:rPr lang="en-US" sz="1400" b="1" dirty="0" smtClean="0"/>
              <a:t>Cardinal Points</a:t>
            </a:r>
            <a:endParaRPr lang="en-US" sz="1400" b="1" dirty="0"/>
          </a:p>
        </p:txBody>
      </p:sp>
    </p:spTree>
    <p:extLst>
      <p:ext uri="{BB962C8B-B14F-4D97-AF65-F5344CB8AC3E}">
        <p14:creationId xmlns:p14="http://schemas.microsoft.com/office/powerpoint/2010/main" val="35356008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Unit 3</a:t>
            </a: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2377912"/>
            <a:ext cx="4096752" cy="3032288"/>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06480" y="2428491"/>
            <a:ext cx="4876800" cy="2981709"/>
          </a:xfrm>
          <a:prstGeom prst="rect">
            <a:avLst/>
          </a:prstGeom>
        </p:spPr>
      </p:pic>
      <p:sp>
        <p:nvSpPr>
          <p:cNvPr id="5" name="TextBox 4"/>
          <p:cNvSpPr txBox="1"/>
          <p:nvPr/>
        </p:nvSpPr>
        <p:spPr>
          <a:xfrm>
            <a:off x="110048" y="685800"/>
            <a:ext cx="2575000" cy="523220"/>
          </a:xfrm>
          <a:prstGeom prst="rect">
            <a:avLst/>
          </a:prstGeom>
          <a:noFill/>
        </p:spPr>
        <p:txBody>
          <a:bodyPr wrap="none" rtlCol="0">
            <a:spAutoFit/>
          </a:bodyPr>
          <a:lstStyle/>
          <a:p>
            <a:r>
              <a:rPr lang="en-US" sz="2800" dirty="0" smtClean="0"/>
              <a:t>Spherical Lenses</a:t>
            </a:r>
            <a:endParaRPr lang="en-US" sz="2800" dirty="0"/>
          </a:p>
        </p:txBody>
      </p:sp>
      <p:sp>
        <p:nvSpPr>
          <p:cNvPr id="6" name="TextBox 5"/>
          <p:cNvSpPr txBox="1"/>
          <p:nvPr/>
        </p:nvSpPr>
        <p:spPr>
          <a:xfrm>
            <a:off x="5506475" y="1719814"/>
            <a:ext cx="1945982" cy="461665"/>
          </a:xfrm>
          <a:prstGeom prst="rect">
            <a:avLst/>
          </a:prstGeom>
          <a:noFill/>
        </p:spPr>
        <p:txBody>
          <a:bodyPr wrap="none" rtlCol="0">
            <a:spAutoFit/>
          </a:bodyPr>
          <a:lstStyle/>
          <a:p>
            <a:r>
              <a:rPr lang="en-US" sz="2400" b="1" dirty="0" smtClean="0">
                <a:solidFill>
                  <a:schemeClr val="tx2"/>
                </a:solidFill>
              </a:rPr>
              <a:t>dual interface</a:t>
            </a:r>
            <a:endParaRPr lang="en-US" sz="2400" b="1" dirty="0">
              <a:solidFill>
                <a:schemeClr val="tx2"/>
              </a:solidFill>
            </a:endParaRPr>
          </a:p>
        </p:txBody>
      </p:sp>
      <p:sp>
        <p:nvSpPr>
          <p:cNvPr id="7" name="TextBox 6"/>
          <p:cNvSpPr txBox="1"/>
          <p:nvPr/>
        </p:nvSpPr>
        <p:spPr>
          <a:xfrm>
            <a:off x="1219200" y="1719814"/>
            <a:ext cx="2128724" cy="461665"/>
          </a:xfrm>
          <a:prstGeom prst="rect">
            <a:avLst/>
          </a:prstGeom>
          <a:noFill/>
        </p:spPr>
        <p:txBody>
          <a:bodyPr wrap="none" rtlCol="0">
            <a:spAutoFit/>
          </a:bodyPr>
          <a:lstStyle/>
          <a:p>
            <a:r>
              <a:rPr lang="en-US" sz="2400" b="1" dirty="0" smtClean="0">
                <a:solidFill>
                  <a:schemeClr val="tx2"/>
                </a:solidFill>
              </a:rPr>
              <a:t>single interface</a:t>
            </a:r>
            <a:endParaRPr lang="en-US" sz="2400" b="1" dirty="0">
              <a:solidFill>
                <a:schemeClr val="tx2"/>
              </a:solidFill>
            </a:endParaRPr>
          </a:p>
        </p:txBody>
      </p:sp>
    </p:spTree>
    <p:extLst>
      <p:ext uri="{BB962C8B-B14F-4D97-AF65-F5344CB8AC3E}">
        <p14:creationId xmlns:p14="http://schemas.microsoft.com/office/powerpoint/2010/main" val="15787652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Unit 3</a:t>
            </a: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1752600"/>
            <a:ext cx="7188649" cy="3768161"/>
          </a:xfrm>
          <a:prstGeom prst="rect">
            <a:avLst/>
          </a:prstGeom>
        </p:spPr>
      </p:pic>
      <p:sp>
        <p:nvSpPr>
          <p:cNvPr id="5" name="TextBox 4"/>
          <p:cNvSpPr txBox="1"/>
          <p:nvPr/>
        </p:nvSpPr>
        <p:spPr>
          <a:xfrm>
            <a:off x="110048" y="685800"/>
            <a:ext cx="3291542" cy="523220"/>
          </a:xfrm>
          <a:prstGeom prst="rect">
            <a:avLst/>
          </a:prstGeom>
          <a:noFill/>
        </p:spPr>
        <p:txBody>
          <a:bodyPr wrap="none" rtlCol="0">
            <a:spAutoFit/>
          </a:bodyPr>
          <a:lstStyle/>
          <a:p>
            <a:r>
              <a:rPr lang="en-US" sz="2800" u="sng" dirty="0" smtClean="0"/>
              <a:t>Thin</a:t>
            </a:r>
            <a:r>
              <a:rPr lang="en-US" sz="2800" dirty="0" smtClean="0"/>
              <a:t> Spherical Lenses</a:t>
            </a:r>
            <a:endParaRPr lang="en-US" sz="2800" dirty="0"/>
          </a:p>
        </p:txBody>
      </p:sp>
    </p:spTree>
    <p:extLst>
      <p:ext uri="{BB962C8B-B14F-4D97-AF65-F5344CB8AC3E}">
        <p14:creationId xmlns:p14="http://schemas.microsoft.com/office/powerpoint/2010/main" val="7667735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Unit 3</a:t>
            </a:r>
            <a:endParaRPr lang="en-US" dirty="0"/>
          </a:p>
        </p:txBody>
      </p:sp>
      <p:pic>
        <p:nvPicPr>
          <p:cNvPr id="2" name="Picture 1"/>
          <p:cNvPicPr>
            <a:picLocks noChangeAspect="1"/>
          </p:cNvPicPr>
          <p:nvPr/>
        </p:nvPicPr>
        <p:blipFill>
          <a:blip r:embed="rId2"/>
          <a:stretch>
            <a:fillRect/>
          </a:stretch>
        </p:blipFill>
        <p:spPr>
          <a:xfrm>
            <a:off x="5562600" y="830549"/>
            <a:ext cx="2923356" cy="5189251"/>
          </a:xfrm>
          <a:prstGeom prst="rect">
            <a:avLst/>
          </a:prstGeom>
        </p:spPr>
      </p:pic>
      <p:sp>
        <p:nvSpPr>
          <p:cNvPr id="5" name="TextBox 4"/>
          <p:cNvSpPr txBox="1"/>
          <p:nvPr/>
        </p:nvSpPr>
        <p:spPr>
          <a:xfrm>
            <a:off x="110048" y="685800"/>
            <a:ext cx="3567002" cy="523220"/>
          </a:xfrm>
          <a:prstGeom prst="rect">
            <a:avLst/>
          </a:prstGeom>
          <a:noFill/>
        </p:spPr>
        <p:txBody>
          <a:bodyPr wrap="none" rtlCol="0">
            <a:spAutoFit/>
          </a:bodyPr>
          <a:lstStyle/>
          <a:p>
            <a:r>
              <a:rPr lang="en-US" sz="2800" dirty="0" smtClean="0"/>
              <a:t>Sign Conventions (lens)</a:t>
            </a:r>
            <a:endParaRPr lang="en-US" sz="2800" dirty="0"/>
          </a:p>
        </p:txBody>
      </p:sp>
      <p:sp>
        <p:nvSpPr>
          <p:cNvPr id="3" name="TextBox 2"/>
          <p:cNvSpPr txBox="1"/>
          <p:nvPr/>
        </p:nvSpPr>
        <p:spPr>
          <a:xfrm>
            <a:off x="5638800" y="6019800"/>
            <a:ext cx="2937471" cy="584775"/>
          </a:xfrm>
          <a:prstGeom prst="rect">
            <a:avLst/>
          </a:prstGeom>
          <a:noFill/>
        </p:spPr>
        <p:txBody>
          <a:bodyPr wrap="none" rtlCol="0">
            <a:spAutoFit/>
          </a:bodyPr>
          <a:lstStyle/>
          <a:p>
            <a:r>
              <a:rPr lang="en-US" sz="1600" u="sng" dirty="0" smtClean="0"/>
              <a:t>Mirrors</a:t>
            </a:r>
            <a:r>
              <a:rPr lang="en-US" sz="1600" dirty="0" smtClean="0"/>
              <a:t>: </a:t>
            </a:r>
          </a:p>
          <a:p>
            <a:r>
              <a:rPr lang="en-US" sz="1600" dirty="0" smtClean="0"/>
              <a:t>   Concave (R &lt; 0) ; Convex (R &gt; 0)</a:t>
            </a:r>
            <a:endParaRPr lang="en-US" sz="1600" dirty="0"/>
          </a:p>
        </p:txBody>
      </p:sp>
      <p:pic>
        <p:nvPicPr>
          <p:cNvPr id="6" name="Picture 5"/>
          <p:cNvPicPr>
            <a:picLocks noChangeAspect="1"/>
          </p:cNvPicPr>
          <p:nvPr/>
        </p:nvPicPr>
        <p:blipFill rotWithShape="1">
          <a:blip r:embed="rId3"/>
          <a:srcRect b="7572"/>
          <a:stretch/>
        </p:blipFill>
        <p:spPr>
          <a:xfrm>
            <a:off x="304800" y="1209020"/>
            <a:ext cx="4953000" cy="4894913"/>
          </a:xfrm>
          <a:prstGeom prst="rect">
            <a:avLst/>
          </a:prstGeom>
        </p:spPr>
      </p:pic>
    </p:spTree>
    <p:extLst>
      <p:ext uri="{BB962C8B-B14F-4D97-AF65-F5344CB8AC3E}">
        <p14:creationId xmlns:p14="http://schemas.microsoft.com/office/powerpoint/2010/main" val="20210227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Unit 3</a:t>
            </a:r>
            <a:endParaRPr lang="en-US" dirty="0"/>
          </a:p>
        </p:txBody>
      </p:sp>
      <p:pic>
        <p:nvPicPr>
          <p:cNvPr id="2" name="Picture 1"/>
          <p:cNvPicPr>
            <a:picLocks noChangeAspect="1"/>
          </p:cNvPicPr>
          <p:nvPr/>
        </p:nvPicPr>
        <p:blipFill>
          <a:blip r:embed="rId2"/>
          <a:stretch>
            <a:fillRect/>
          </a:stretch>
        </p:blipFill>
        <p:spPr>
          <a:xfrm>
            <a:off x="228600" y="1600200"/>
            <a:ext cx="6324600" cy="4167578"/>
          </a:xfrm>
          <a:prstGeom prst="rect">
            <a:avLst/>
          </a:prstGeom>
        </p:spPr>
      </p:pic>
      <p:sp>
        <p:nvSpPr>
          <p:cNvPr id="5" name="TextBox 4"/>
          <p:cNvSpPr txBox="1"/>
          <p:nvPr/>
        </p:nvSpPr>
        <p:spPr>
          <a:xfrm>
            <a:off x="110048" y="685800"/>
            <a:ext cx="3567002" cy="523220"/>
          </a:xfrm>
          <a:prstGeom prst="rect">
            <a:avLst/>
          </a:prstGeom>
          <a:noFill/>
        </p:spPr>
        <p:txBody>
          <a:bodyPr wrap="none" rtlCol="0">
            <a:spAutoFit/>
          </a:bodyPr>
          <a:lstStyle/>
          <a:p>
            <a:r>
              <a:rPr lang="en-US" sz="2800" dirty="0" smtClean="0"/>
              <a:t>Sign Conventions (</a:t>
            </a:r>
            <a:r>
              <a:rPr lang="en-US" sz="2800" dirty="0" smtClean="0"/>
              <a:t>lens)</a:t>
            </a:r>
            <a:endParaRPr lang="en-US" sz="28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6210" y="2107817"/>
            <a:ext cx="3645390" cy="2698203"/>
          </a:xfrm>
          <a:prstGeom prst="rect">
            <a:avLst/>
          </a:prstGeom>
        </p:spPr>
      </p:pic>
    </p:spTree>
    <p:extLst>
      <p:ext uri="{BB962C8B-B14F-4D97-AF65-F5344CB8AC3E}">
        <p14:creationId xmlns:p14="http://schemas.microsoft.com/office/powerpoint/2010/main" val="16436671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Unit 3</a:t>
            </a:r>
            <a:endParaRPr lang="en-US" dirty="0"/>
          </a:p>
        </p:txBody>
      </p:sp>
      <p:sp>
        <p:nvSpPr>
          <p:cNvPr id="5" name="TextBox 4"/>
          <p:cNvSpPr txBox="1"/>
          <p:nvPr/>
        </p:nvSpPr>
        <p:spPr>
          <a:xfrm>
            <a:off x="110048" y="685800"/>
            <a:ext cx="4924810" cy="523220"/>
          </a:xfrm>
          <a:prstGeom prst="rect">
            <a:avLst/>
          </a:prstGeom>
          <a:noFill/>
        </p:spPr>
        <p:txBody>
          <a:bodyPr wrap="none" rtlCol="0">
            <a:spAutoFit/>
          </a:bodyPr>
          <a:lstStyle/>
          <a:p>
            <a:r>
              <a:rPr lang="en-US" sz="2800" dirty="0" smtClean="0"/>
              <a:t>Sign Conventions </a:t>
            </a:r>
            <a:r>
              <a:rPr lang="en-US" sz="2800" dirty="0" smtClean="0"/>
              <a:t>(real vs virtual)</a:t>
            </a:r>
            <a:endParaRPr lang="en-US" sz="2800" dirty="0"/>
          </a:p>
        </p:txBody>
      </p:sp>
      <p:pic>
        <p:nvPicPr>
          <p:cNvPr id="3" name="Picture 2"/>
          <p:cNvPicPr>
            <a:picLocks noChangeAspect="1"/>
          </p:cNvPicPr>
          <p:nvPr/>
        </p:nvPicPr>
        <p:blipFill>
          <a:blip r:embed="rId2"/>
          <a:stretch>
            <a:fillRect/>
          </a:stretch>
        </p:blipFill>
        <p:spPr>
          <a:xfrm>
            <a:off x="4419600" y="1961551"/>
            <a:ext cx="4270282" cy="2819400"/>
          </a:xfrm>
          <a:prstGeom prst="rect">
            <a:avLst/>
          </a:prstGeom>
        </p:spPr>
      </p:pic>
      <p:cxnSp>
        <p:nvCxnSpPr>
          <p:cNvPr id="8" name="Straight Connector 7"/>
          <p:cNvCxnSpPr/>
          <p:nvPr/>
        </p:nvCxnSpPr>
        <p:spPr>
          <a:xfrm>
            <a:off x="7162800" y="2342551"/>
            <a:ext cx="146304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stretch>
            <a:fillRect/>
          </a:stretch>
        </p:blipFill>
        <p:spPr>
          <a:xfrm>
            <a:off x="304800" y="1961551"/>
            <a:ext cx="3825497" cy="2839049"/>
          </a:xfrm>
          <a:prstGeom prst="rect">
            <a:avLst/>
          </a:prstGeom>
        </p:spPr>
      </p:pic>
      <p:cxnSp>
        <p:nvCxnSpPr>
          <p:cNvPr id="7" name="Straight Connector 6"/>
          <p:cNvCxnSpPr/>
          <p:nvPr/>
        </p:nvCxnSpPr>
        <p:spPr>
          <a:xfrm>
            <a:off x="1225296" y="2513239"/>
            <a:ext cx="73152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986091" y="1551702"/>
            <a:ext cx="1137299" cy="461665"/>
          </a:xfrm>
          <a:prstGeom prst="rect">
            <a:avLst/>
          </a:prstGeom>
          <a:noFill/>
        </p:spPr>
        <p:txBody>
          <a:bodyPr wrap="none" rtlCol="0">
            <a:spAutoFit/>
          </a:bodyPr>
          <a:lstStyle/>
          <a:p>
            <a:r>
              <a:rPr lang="en-US" sz="2400" b="1" dirty="0" smtClean="0">
                <a:solidFill>
                  <a:schemeClr val="tx2"/>
                </a:solidFill>
              </a:rPr>
              <a:t>Mirrors</a:t>
            </a:r>
            <a:endParaRPr lang="en-US" sz="2400" b="1" dirty="0">
              <a:solidFill>
                <a:schemeClr val="tx2"/>
              </a:solidFill>
            </a:endParaRPr>
          </a:p>
        </p:txBody>
      </p:sp>
      <p:sp>
        <p:nvSpPr>
          <p:cNvPr id="11" name="TextBox 10"/>
          <p:cNvSpPr txBox="1"/>
          <p:nvPr/>
        </p:nvSpPr>
        <p:spPr>
          <a:xfrm>
            <a:off x="1698816" y="1551702"/>
            <a:ext cx="1037463" cy="461665"/>
          </a:xfrm>
          <a:prstGeom prst="rect">
            <a:avLst/>
          </a:prstGeom>
          <a:noFill/>
        </p:spPr>
        <p:txBody>
          <a:bodyPr wrap="none" rtlCol="0">
            <a:spAutoFit/>
          </a:bodyPr>
          <a:lstStyle/>
          <a:p>
            <a:r>
              <a:rPr lang="en-US" sz="2400" b="1" dirty="0" smtClean="0">
                <a:solidFill>
                  <a:schemeClr val="tx2"/>
                </a:solidFill>
              </a:rPr>
              <a:t>Lenses</a:t>
            </a:r>
            <a:endParaRPr lang="en-US" sz="2400" b="1" dirty="0">
              <a:solidFill>
                <a:schemeClr val="tx2"/>
              </a:solidFill>
            </a:endParaRPr>
          </a:p>
        </p:txBody>
      </p:sp>
      <p:cxnSp>
        <p:nvCxnSpPr>
          <p:cNvPr id="12" name="Straight Connector 11"/>
          <p:cNvCxnSpPr/>
          <p:nvPr/>
        </p:nvCxnSpPr>
        <p:spPr>
          <a:xfrm>
            <a:off x="5181600" y="3532632"/>
            <a:ext cx="60350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32776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Unit 3</a:t>
            </a:r>
            <a:endParaRPr lang="en-US" dirty="0"/>
          </a:p>
        </p:txBody>
      </p:sp>
      <p:pic>
        <p:nvPicPr>
          <p:cNvPr id="2" name="Picture 1"/>
          <p:cNvPicPr>
            <a:picLocks noChangeAspect="1"/>
          </p:cNvPicPr>
          <p:nvPr/>
        </p:nvPicPr>
        <p:blipFill>
          <a:blip r:embed="rId2"/>
          <a:stretch>
            <a:fillRect/>
          </a:stretch>
        </p:blipFill>
        <p:spPr>
          <a:xfrm>
            <a:off x="381000" y="1655634"/>
            <a:ext cx="3886980" cy="3831372"/>
          </a:xfrm>
          <a:prstGeom prst="rect">
            <a:avLst/>
          </a:prstGeom>
        </p:spPr>
      </p:pic>
      <p:sp>
        <p:nvSpPr>
          <p:cNvPr id="5" name="TextBox 4"/>
          <p:cNvSpPr txBox="1"/>
          <p:nvPr/>
        </p:nvSpPr>
        <p:spPr>
          <a:xfrm>
            <a:off x="110048" y="685800"/>
            <a:ext cx="4658904" cy="523220"/>
          </a:xfrm>
          <a:prstGeom prst="rect">
            <a:avLst/>
          </a:prstGeom>
          <a:noFill/>
        </p:spPr>
        <p:txBody>
          <a:bodyPr wrap="none" rtlCol="0">
            <a:spAutoFit/>
          </a:bodyPr>
          <a:lstStyle/>
          <a:p>
            <a:r>
              <a:rPr lang="en-US" sz="2800" dirty="0" smtClean="0"/>
              <a:t>Real vs Virtual &amp; Magnification</a:t>
            </a:r>
            <a:endParaRPr lang="en-US" sz="2800" dirty="0"/>
          </a:p>
        </p:txBody>
      </p:sp>
      <p:pic>
        <p:nvPicPr>
          <p:cNvPr id="3" name="Picture 2"/>
          <p:cNvPicPr>
            <a:picLocks noChangeAspect="1"/>
          </p:cNvPicPr>
          <p:nvPr/>
        </p:nvPicPr>
        <p:blipFill>
          <a:blip r:embed="rId3"/>
          <a:stretch>
            <a:fillRect/>
          </a:stretch>
        </p:blipFill>
        <p:spPr>
          <a:xfrm>
            <a:off x="4800600" y="1676400"/>
            <a:ext cx="3886200" cy="3796734"/>
          </a:xfrm>
          <a:prstGeom prst="rect">
            <a:avLst/>
          </a:prstGeom>
        </p:spPr>
      </p:pic>
      <p:sp>
        <p:nvSpPr>
          <p:cNvPr id="6" name="Rectangle 5"/>
          <p:cNvSpPr/>
          <p:nvPr/>
        </p:nvSpPr>
        <p:spPr>
          <a:xfrm>
            <a:off x="1867290" y="2255053"/>
            <a:ext cx="9144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867290" y="4114800"/>
            <a:ext cx="9144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286500" y="2255053"/>
            <a:ext cx="9144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286500" y="4126525"/>
            <a:ext cx="9144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408432" y="2191045"/>
            <a:ext cx="9144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855464" y="2191045"/>
            <a:ext cx="12161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175050" y="1273229"/>
            <a:ext cx="1137299" cy="461665"/>
          </a:xfrm>
          <a:prstGeom prst="rect">
            <a:avLst/>
          </a:prstGeom>
          <a:noFill/>
        </p:spPr>
        <p:txBody>
          <a:bodyPr wrap="none" rtlCol="0">
            <a:spAutoFit/>
          </a:bodyPr>
          <a:lstStyle/>
          <a:p>
            <a:r>
              <a:rPr lang="en-US" sz="2400" b="1" dirty="0" smtClean="0">
                <a:solidFill>
                  <a:schemeClr val="tx2"/>
                </a:solidFill>
              </a:rPr>
              <a:t>Mirrors</a:t>
            </a:r>
            <a:endParaRPr lang="en-US" sz="2400" b="1" dirty="0">
              <a:solidFill>
                <a:schemeClr val="tx2"/>
              </a:solidFill>
            </a:endParaRPr>
          </a:p>
        </p:txBody>
      </p:sp>
      <p:sp>
        <p:nvSpPr>
          <p:cNvPr id="15" name="TextBox 14"/>
          <p:cNvSpPr txBox="1"/>
          <p:nvPr/>
        </p:nvSpPr>
        <p:spPr>
          <a:xfrm>
            <a:off x="1755840" y="1303709"/>
            <a:ext cx="1037463" cy="461665"/>
          </a:xfrm>
          <a:prstGeom prst="rect">
            <a:avLst/>
          </a:prstGeom>
          <a:noFill/>
        </p:spPr>
        <p:txBody>
          <a:bodyPr wrap="none" rtlCol="0">
            <a:spAutoFit/>
          </a:bodyPr>
          <a:lstStyle/>
          <a:p>
            <a:r>
              <a:rPr lang="en-US" sz="2400" b="1" dirty="0" smtClean="0">
                <a:solidFill>
                  <a:schemeClr val="tx2"/>
                </a:solidFill>
              </a:rPr>
              <a:t>Lenses</a:t>
            </a:r>
            <a:endParaRPr lang="en-US" sz="2400" b="1" dirty="0">
              <a:solidFill>
                <a:schemeClr val="tx2"/>
              </a:solidFill>
            </a:endParaRPr>
          </a:p>
        </p:txBody>
      </p:sp>
    </p:spTree>
    <p:extLst>
      <p:ext uri="{BB962C8B-B14F-4D97-AF65-F5344CB8AC3E}">
        <p14:creationId xmlns:p14="http://schemas.microsoft.com/office/powerpoint/2010/main" val="36874596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Unit 3</a:t>
            </a:r>
            <a:endParaRPr lang="en-US" dirty="0"/>
          </a:p>
        </p:txBody>
      </p:sp>
      <p:sp>
        <p:nvSpPr>
          <p:cNvPr id="6" name="TextBox 5"/>
          <p:cNvSpPr txBox="1"/>
          <p:nvPr/>
        </p:nvSpPr>
        <p:spPr>
          <a:xfrm>
            <a:off x="110048" y="685800"/>
            <a:ext cx="2191754" cy="523220"/>
          </a:xfrm>
          <a:prstGeom prst="rect">
            <a:avLst/>
          </a:prstGeom>
          <a:noFill/>
        </p:spPr>
        <p:txBody>
          <a:bodyPr wrap="none" rtlCol="0">
            <a:spAutoFit/>
          </a:bodyPr>
          <a:lstStyle/>
          <a:p>
            <a:r>
              <a:rPr lang="en-US" sz="2800" dirty="0" smtClean="0"/>
              <a:t>Magnification</a:t>
            </a:r>
            <a:endParaRPr lang="en-US" sz="28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1447800"/>
            <a:ext cx="5791200" cy="3035643"/>
          </a:xfrm>
          <a:prstGeom prst="rect">
            <a:avLst/>
          </a:prstGeom>
        </p:spPr>
      </p:pic>
      <p:pic>
        <p:nvPicPr>
          <p:cNvPr id="9" name="Picture 8"/>
          <p:cNvPicPr>
            <a:picLocks noChangeAspect="1"/>
          </p:cNvPicPr>
          <p:nvPr/>
        </p:nvPicPr>
        <p:blipFill>
          <a:blip r:embed="rId3"/>
          <a:stretch>
            <a:fillRect/>
          </a:stretch>
        </p:blipFill>
        <p:spPr>
          <a:xfrm>
            <a:off x="1295400" y="4722223"/>
            <a:ext cx="6508982" cy="1649952"/>
          </a:xfrm>
          <a:prstGeom prst="rect">
            <a:avLst/>
          </a:prstGeom>
        </p:spPr>
      </p:pic>
      <p:sp>
        <p:nvSpPr>
          <p:cNvPr id="10" name="Rectangle 9"/>
          <p:cNvSpPr/>
          <p:nvPr/>
        </p:nvSpPr>
        <p:spPr>
          <a:xfrm>
            <a:off x="5334000" y="4800600"/>
            <a:ext cx="1143000" cy="6858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4304698"/>
      </p:ext>
    </p:extLst>
  </p:cSld>
  <p:clrMapOvr>
    <a:masterClrMapping/>
  </p:clrMapOvr>
  <p:timing>
    <p:tnLst>
      <p:par>
        <p:cTn id="1" dur="indefinite" restart="never" nodeType="tmRoot"/>
      </p:par>
    </p:tnLst>
  </p:timing>
</p:sld>
</file>

<file path=ppt/theme/theme1.xml><?xml version="1.0" encoding="utf-8"?>
<a:theme xmlns:a="http://schemas.openxmlformats.org/drawingml/2006/main" name="ESR Header - U of 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0A5F5674-FEBD-4558-9BFF-B1B4AC0AA01E}" vid="{715F98A4-F2E6-4343-9F60-F002E2A3B0AA}"/>
    </a:ext>
  </a:extLst>
</a:theme>
</file>

<file path=docProps/app.xml><?xml version="1.0" encoding="utf-8"?>
<Properties xmlns="http://schemas.openxmlformats.org/officeDocument/2006/extended-properties" xmlns:vt="http://schemas.openxmlformats.org/officeDocument/2006/docPropsVTypes">
  <Template>ESR Header - Dartmouth</Template>
  <TotalTime>11520</TotalTime>
  <Words>713</Words>
  <Application>Microsoft Office PowerPoint</Application>
  <PresentationFormat>On-screen Show (4:3)</PresentationFormat>
  <Paragraphs>140</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Wingdings</vt:lpstr>
      <vt:lpstr>ESR Header - U of U</vt:lpstr>
      <vt:lpstr>Ray Optics</vt:lpstr>
      <vt:lpstr>Unit 3</vt:lpstr>
      <vt:lpstr>Unit 3</vt:lpstr>
      <vt:lpstr>Unit 3</vt:lpstr>
      <vt:lpstr>Unit 3</vt:lpstr>
      <vt:lpstr>Unit 3</vt:lpstr>
      <vt:lpstr>Unit 3</vt:lpstr>
      <vt:lpstr>Unit 3</vt:lpstr>
      <vt:lpstr>Unit 3</vt:lpstr>
      <vt:lpstr>Unit 3</vt:lpstr>
      <vt:lpstr>Unit 3</vt:lpstr>
      <vt:lpstr>Unit 3</vt:lpstr>
      <vt:lpstr>Unit 3</vt:lpstr>
      <vt:lpstr>Unit 3</vt:lpstr>
      <vt:lpstr>Unit 3</vt:lpstr>
      <vt:lpstr>Unit 3</vt:lpstr>
      <vt:lpstr>Unit 3</vt:lpstr>
      <vt:lpstr>Unit 3</vt:lpstr>
      <vt:lpstr>Unit 3</vt:lpstr>
      <vt:lpstr>Unit 3</vt:lpstr>
      <vt:lpstr>Unit 3</vt:lpstr>
      <vt:lpstr>Unit 3</vt:lpstr>
      <vt:lpstr>Unit 3</vt:lpstr>
      <vt:lpstr>Unit 3</vt:lpstr>
      <vt:lpstr>Unit 3</vt:lpstr>
      <vt:lpstr>Unit 3</vt:lpstr>
      <vt:lpstr>Unit 3</vt:lpstr>
      <vt:lpstr>Unit 3</vt:lpstr>
      <vt:lpstr>Unit 3</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Interaction with Matter</dc:title>
  <dc:creator>Kipp van Schooten</dc:creator>
  <cp:lastModifiedBy>Kipp van Schooten</cp:lastModifiedBy>
  <cp:revision>71</cp:revision>
  <dcterms:created xsi:type="dcterms:W3CDTF">2017-09-24T03:03:49Z</dcterms:created>
  <dcterms:modified xsi:type="dcterms:W3CDTF">2017-10-02T03:08:32Z</dcterms:modified>
</cp:coreProperties>
</file>